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74"/>
  </p:notesMasterIdLst>
  <p:sldIdLst>
    <p:sldId id="256" r:id="rId2"/>
    <p:sldId id="257" r:id="rId3"/>
    <p:sldId id="258" r:id="rId4"/>
    <p:sldId id="259" r:id="rId5"/>
    <p:sldId id="261" r:id="rId6"/>
    <p:sldId id="262" r:id="rId7"/>
    <p:sldId id="263" r:id="rId8"/>
    <p:sldId id="264" r:id="rId9"/>
    <p:sldId id="265" r:id="rId10"/>
    <p:sldId id="266" r:id="rId11"/>
    <p:sldId id="267" r:id="rId12"/>
    <p:sldId id="324" r:id="rId13"/>
    <p:sldId id="268" r:id="rId14"/>
    <p:sldId id="325" r:id="rId15"/>
    <p:sldId id="269" r:id="rId16"/>
    <p:sldId id="326" r:id="rId17"/>
    <p:sldId id="270" r:id="rId18"/>
    <p:sldId id="271" r:id="rId19"/>
    <p:sldId id="327" r:id="rId20"/>
    <p:sldId id="272" r:id="rId21"/>
    <p:sldId id="273" r:id="rId22"/>
    <p:sldId id="274" r:id="rId23"/>
    <p:sldId id="275" r:id="rId24"/>
    <p:sldId id="276" r:id="rId25"/>
    <p:sldId id="277" r:id="rId26"/>
    <p:sldId id="278" r:id="rId27"/>
    <p:sldId id="279" r:id="rId28"/>
    <p:sldId id="280" r:id="rId29"/>
    <p:sldId id="328" r:id="rId30"/>
    <p:sldId id="329" r:id="rId31"/>
    <p:sldId id="282" r:id="rId32"/>
    <p:sldId id="283" r:id="rId33"/>
    <p:sldId id="330" r:id="rId34"/>
    <p:sldId id="284" r:id="rId35"/>
    <p:sldId id="285" r:id="rId36"/>
    <p:sldId id="286" r:id="rId37"/>
    <p:sldId id="287" r:id="rId38"/>
    <p:sldId id="288" r:id="rId39"/>
    <p:sldId id="289" r:id="rId40"/>
    <p:sldId id="290" r:id="rId41"/>
    <p:sldId id="291" r:id="rId42"/>
    <p:sldId id="292" r:id="rId43"/>
    <p:sldId id="293" r:id="rId44"/>
    <p:sldId id="294" r:id="rId45"/>
    <p:sldId id="331" r:id="rId46"/>
    <p:sldId id="295" r:id="rId47"/>
    <p:sldId id="332" r:id="rId48"/>
    <p:sldId id="297" r:id="rId49"/>
    <p:sldId id="298" r:id="rId50"/>
    <p:sldId id="333" r:id="rId51"/>
    <p:sldId id="300" r:id="rId52"/>
    <p:sldId id="301" r:id="rId53"/>
    <p:sldId id="302" r:id="rId54"/>
    <p:sldId id="303" r:id="rId55"/>
    <p:sldId id="304" r:id="rId56"/>
    <p:sldId id="334" r:id="rId57"/>
    <p:sldId id="305" r:id="rId58"/>
    <p:sldId id="306" r:id="rId59"/>
    <p:sldId id="307" r:id="rId60"/>
    <p:sldId id="308" r:id="rId61"/>
    <p:sldId id="309" r:id="rId62"/>
    <p:sldId id="310" r:id="rId63"/>
    <p:sldId id="311" r:id="rId64"/>
    <p:sldId id="312" r:id="rId65"/>
    <p:sldId id="313" r:id="rId66"/>
    <p:sldId id="314" r:id="rId67"/>
    <p:sldId id="335" r:id="rId68"/>
    <p:sldId id="316" r:id="rId69"/>
    <p:sldId id="317" r:id="rId70"/>
    <p:sldId id="318" r:id="rId71"/>
    <p:sldId id="336" r:id="rId72"/>
    <p:sldId id="322" r:id="rId73"/>
  </p:sldIdLst>
  <p:sldSz cx="12192000" cy="6858000"/>
  <p:notesSz cx="6858000" cy="9144000"/>
  <p:embeddedFontLst>
    <p:embeddedFont>
      <p:font typeface="Calibri" panose="020F0502020204030204" pitchFamily="34" charset="0"/>
      <p:regular r:id="rId75"/>
      <p:bold r:id="rId76"/>
      <p:italic r:id="rId77"/>
      <p:boldItalic r:id="rId78"/>
    </p:embeddedFont>
    <p:embeddedFont>
      <p:font typeface="Noto Sans Symbols" panose="020B0502040504020204" pitchFamily="34" charset="0"/>
      <p:regular r:id="rId79"/>
    </p:embeddedFont>
    <p:embeddedFont>
      <p:font typeface="Open Sans" panose="020B0606030504020204" pitchFamily="34" charset="0"/>
      <p:regular r:id="rId80"/>
    </p:embeddedFont>
    <p:embeddedFont>
      <p:font typeface="Proxima Nova" panose="020B0604020202020204" charset="0"/>
      <p:bold r:id="rId81"/>
      <p:boldItalic r:id="rId82"/>
    </p:embeddedFont>
    <p:embeddedFont>
      <p:font typeface="Roboto" panose="020B0604020202020204" charset="0"/>
      <p:regular r:id="rId83"/>
      <p:bold r:id="rId84"/>
      <p:italic r:id="rId85"/>
      <p:boldItalic r:id="rId86"/>
    </p:embeddedFont>
    <p:embeddedFont>
      <p:font typeface="Roboto Mono"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gvkrD2SbuasMk7SEQjg8p2Tx6X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83" autoAdjust="0"/>
  </p:normalViewPr>
  <p:slideViewPr>
    <p:cSldViewPr snapToGrid="0">
      <p:cViewPr varScale="1">
        <p:scale>
          <a:sx n="44" d="100"/>
          <a:sy n="44" d="100"/>
        </p:scale>
        <p:origin x="1504" y="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2.fntdata"/><Relationship Id="rId84" Type="http://schemas.openxmlformats.org/officeDocument/2006/relationships/font" Target="fonts/font10.fntdata"/><Relationship Id="rId89"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font" Target="fonts/font5.fntdata"/><Relationship Id="rId87"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8.fntdata"/><Relationship Id="rId90" Type="http://schemas.openxmlformats.org/officeDocument/2006/relationships/font" Target="fonts/font16.fntdata"/><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9ee40d3c7_0_49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Пока далеко не ушли, давайте посмотрим пример, как это </a:t>
            </a:r>
            <a:r>
              <a:rPr lang="ru-RU" dirty="0" err="1"/>
              <a:t>fork</a:t>
            </a:r>
            <a:r>
              <a:rPr lang="ru-RU" dirty="0"/>
              <a:t>() копирует программу. Он же не запускает ее заново, с первой строки </a:t>
            </a:r>
            <a:r>
              <a:rPr lang="ru-RU" dirty="0" err="1"/>
              <a:t>main</a:t>
            </a:r>
            <a:r>
              <a:rPr lang="ru-RU" dirty="0"/>
              <a:t> функции. Вместо этого в ядре создается копия </a:t>
            </a:r>
            <a:r>
              <a:rPr lang="ru-RU" dirty="0" err="1"/>
              <a:t>struct</a:t>
            </a:r>
            <a:r>
              <a:rPr lang="ru-RU" dirty="0"/>
              <a:t> </a:t>
            </a:r>
            <a:r>
              <a:rPr lang="ru-RU" dirty="0" err="1"/>
              <a:t>task_struct</a:t>
            </a:r>
            <a:r>
              <a:rPr lang="ru-RU" dirty="0"/>
              <a:t>, которая вместе со своим родителем делит секцию кода. В </a:t>
            </a:r>
            <a:r>
              <a:rPr lang="ru-RU" dirty="0" err="1"/>
              <a:t>user</a:t>
            </a:r>
            <a:r>
              <a:rPr lang="ru-RU" dirty="0"/>
              <a:t> </a:t>
            </a:r>
            <a:r>
              <a:rPr lang="ru-RU" dirty="0" err="1"/>
              <a:t>space</a:t>
            </a:r>
            <a:r>
              <a:rPr lang="ru-RU" dirty="0"/>
              <a:t> процессов становится уже два и они работают оба с того места, где вернулся вызов </a:t>
            </a:r>
            <a:r>
              <a:rPr lang="ru-RU" dirty="0" err="1"/>
              <a:t>fork</a:t>
            </a:r>
            <a:r>
              <a:rPr lang="ru-RU" dirty="0"/>
              <a:t>. Вот только родитель получит код возврата != 0, а равный </a:t>
            </a:r>
            <a:r>
              <a:rPr lang="ru-RU" dirty="0" err="1"/>
              <a:t>pid</a:t>
            </a:r>
            <a:r>
              <a:rPr lang="ru-RU" dirty="0"/>
              <a:t> потомка. А потомок получит 0. Разделив эти две ветки </a:t>
            </a:r>
            <a:r>
              <a:rPr lang="ru-RU" dirty="0" err="1"/>
              <a:t>if</a:t>
            </a:r>
            <a:r>
              <a:rPr lang="ru-RU" dirty="0"/>
              <a:t>-ом можно сделать так, что программы будут делать разное.</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ru-RU" dirty="0"/>
              <a:t>&lt;разбор примера 1_fork.c&gt;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ru-RU" dirty="0"/>
              <a:t>Это не очень впечатляет, но потомок может не просто умирать сразу при рождении, а делать работу, и потомков может быть много. Например, можно сделать сортировку слиянием, при которой каждый файл сортируется отдельным процессом, а потом они объединяются родителем. В классической модели </a:t>
            </a:r>
            <a:r>
              <a:rPr lang="ru-RU" dirty="0" err="1"/>
              <a:t>Unix</a:t>
            </a:r>
            <a:r>
              <a:rPr lang="ru-RU" dirty="0"/>
              <a:t> потоков нет, как их и не было в первой </a:t>
            </a:r>
            <a:r>
              <a:rPr lang="ru-RU" dirty="0" err="1"/>
              <a:t>Unix</a:t>
            </a:r>
            <a:r>
              <a:rPr lang="ru-RU" dirty="0"/>
              <a:t>, так что возможно когда-то это так и работало. Сейчас для подобных задач гораздо удобнее использовать потоки.</a:t>
            </a:r>
            <a:endParaRPr dirty="0"/>
          </a:p>
        </p:txBody>
      </p:sp>
      <p:sp>
        <p:nvSpPr>
          <p:cNvPr id="323" name="Google Shape;323;g79ee40d3c7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Пока далеко не ушли, давайте посмотрим пример, как это </a:t>
            </a:r>
            <a:r>
              <a:rPr lang="ru-RU" dirty="0" err="1"/>
              <a:t>fork</a:t>
            </a:r>
            <a:r>
              <a:rPr lang="ru-RU" dirty="0"/>
              <a:t>() копирует программу. Он же не запускает ее заново, с первой строки </a:t>
            </a:r>
            <a:r>
              <a:rPr lang="ru-RU" dirty="0" err="1"/>
              <a:t>main</a:t>
            </a:r>
            <a:r>
              <a:rPr lang="ru-RU" dirty="0"/>
              <a:t> функции. Вместо этого в ядре создается копия </a:t>
            </a:r>
            <a:r>
              <a:rPr lang="ru-RU" dirty="0" err="1"/>
              <a:t>struct</a:t>
            </a:r>
            <a:r>
              <a:rPr lang="ru-RU" dirty="0"/>
              <a:t> </a:t>
            </a:r>
            <a:r>
              <a:rPr lang="ru-RU" dirty="0" err="1"/>
              <a:t>task_struct</a:t>
            </a:r>
            <a:r>
              <a:rPr lang="ru-RU" dirty="0"/>
              <a:t>, которая вместе со своим родителем делит секцию кода. В </a:t>
            </a:r>
            <a:r>
              <a:rPr lang="ru-RU" dirty="0" err="1"/>
              <a:t>user</a:t>
            </a:r>
            <a:r>
              <a:rPr lang="ru-RU" dirty="0"/>
              <a:t> </a:t>
            </a:r>
            <a:r>
              <a:rPr lang="ru-RU" dirty="0" err="1"/>
              <a:t>space</a:t>
            </a:r>
            <a:r>
              <a:rPr lang="ru-RU" dirty="0"/>
              <a:t> процессов становится уже два и они работают оба с того места, где вернулся вызов </a:t>
            </a:r>
            <a:r>
              <a:rPr lang="ru-RU" dirty="0" err="1"/>
              <a:t>fork</a:t>
            </a:r>
            <a:r>
              <a:rPr lang="ru-RU" dirty="0"/>
              <a:t>. Вот только родитель получит код возврата != 0, а равный </a:t>
            </a:r>
            <a:r>
              <a:rPr lang="ru-RU" dirty="0" err="1"/>
              <a:t>pid</a:t>
            </a:r>
            <a:r>
              <a:rPr lang="ru-RU" dirty="0"/>
              <a:t> потомка. А потомок получит 0. Разделив эти две ветки </a:t>
            </a:r>
            <a:r>
              <a:rPr lang="ru-RU" dirty="0" err="1"/>
              <a:t>if</a:t>
            </a:r>
            <a:r>
              <a:rPr lang="ru-RU" dirty="0"/>
              <a:t>-ом можно сделать так, что программы будут делать разное.</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&lt;разбор примера 1_fork.c&gt;</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Это не очень впечатляет, но потомок может не просто умирать сразу при рождении, а делать работу, и потомков может быть много. Например, можно сделать сортировку слиянием, при которой каждый файл сортируется отдельным процессом, а потом они объединяются родителем. В классической модели </a:t>
            </a:r>
            <a:r>
              <a:rPr lang="ru-RU" dirty="0" err="1"/>
              <a:t>Unix</a:t>
            </a:r>
            <a:r>
              <a:rPr lang="ru-RU" dirty="0"/>
              <a:t> потоков нет, как их и не было в первой </a:t>
            </a:r>
            <a:r>
              <a:rPr lang="ru-RU" dirty="0" err="1"/>
              <a:t>Unix</a:t>
            </a:r>
            <a:r>
              <a:rPr lang="ru-RU" dirty="0"/>
              <a:t>, так что возможно когда-то это так и работало. Сейчас для подобных задач гораздо удобнее использовать потоки.</a:t>
            </a: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967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9ee40d3c7_0_5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Ядро не копирует ни статическую память, ни динамическую кучу - вместо этого и родитель, и ребенок ссылаются на одну и ту же память. Но тогда в чем отличие от потока? Когда один из родственников попытается что-то в этой памяти поменять, страница этой памяти будет сперва скопирована к нему. Если же ребенок был создан только для того, чтобы выполнить </a:t>
            </a:r>
            <a:r>
              <a:rPr lang="ru-RU" sz="1200" b="0" i="0" u="none" strike="noStrike" cap="none" dirty="0" err="1">
                <a:solidFill>
                  <a:srgbClr val="000000"/>
                </a:solidFill>
                <a:effectLst/>
                <a:latin typeface="Calibri"/>
                <a:ea typeface="Calibri"/>
                <a:cs typeface="Calibri"/>
                <a:sym typeface="Calibri"/>
              </a:rPr>
              <a:t>exec</a:t>
            </a:r>
            <a:r>
              <a:rPr lang="ru-RU" sz="1200" b="0" i="0" u="none" strike="noStrike" cap="none" dirty="0">
                <a:solidFill>
                  <a:srgbClr val="000000"/>
                </a:solidFill>
                <a:effectLst/>
                <a:latin typeface="Calibri"/>
                <a:ea typeface="Calibri"/>
                <a:cs typeface="Calibri"/>
                <a:sym typeface="Calibri"/>
              </a:rPr>
              <a:t>, то копирований вообще не будет. Копирование происходит так: при </a:t>
            </a:r>
            <a:r>
              <a:rPr lang="ru-RU" sz="1200" b="0" i="0" u="none" strike="noStrike" cap="none" dirty="0" err="1">
                <a:solidFill>
                  <a:srgbClr val="000000"/>
                </a:solidFill>
                <a:effectLst/>
                <a:latin typeface="Calibri"/>
                <a:ea typeface="Calibri"/>
                <a:cs typeface="Calibri"/>
                <a:sym typeface="Calibri"/>
              </a:rPr>
              <a:t>fork</a:t>
            </a:r>
            <a:r>
              <a:rPr lang="ru-RU" sz="1200" b="0" i="0" u="none" strike="noStrike" cap="none" dirty="0">
                <a:solidFill>
                  <a:srgbClr val="000000"/>
                </a:solidFill>
                <a:effectLst/>
                <a:latin typeface="Calibri"/>
                <a:ea typeface="Calibri"/>
                <a:cs typeface="Calibri"/>
                <a:sym typeface="Calibri"/>
              </a:rPr>
              <a:t> страницы помечаются особым аппаратным флажком на процессоре. Когда в эту память происходит запись, процессор по этому флажку понимает, что так просто нельзя взять и записать туда запрос. Он инициирует прерывание, чтобы дальше разбиралось ядро. Ядро получает прерывание, видит, что была попытка записи в не разделяемую память от того, кто этой памятью не владел. В прерывание передается нужная для этого информация. И тогда ядро копирует страницу памяти, которую пытались менять, чтобы запись пошла туда. Это все происходит в физической памяти, не виртуальной. Для процессов ничего не меняется, они этого даже не замечают. Виртуальные адреса как были, так и остались, а физические под ними уже могли измениться.</a:t>
            </a:r>
            <a:endParaRPr dirty="0"/>
          </a:p>
        </p:txBody>
      </p:sp>
      <p:sp>
        <p:nvSpPr>
          <p:cNvPr id="335" name="Google Shape;335;g79ee40d3c7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9ee40d3c7_0_5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Ядро не копирует ни статическую память, ни динамическую кучу - вместо этого и родитель, и ребенок ссылаются на одну и ту же память. Но тогда в чем отличие от потока? Когда один из родственников попытается что-то в этой памяти поменять, страница этой памяти будет сперва скопирована к нему. Если же ребенок был создан только для того, чтобы выполнить </a:t>
            </a:r>
            <a:r>
              <a:rPr lang="ru-RU" sz="1200" b="0" i="0" u="none" strike="noStrike" cap="none" dirty="0" err="1">
                <a:solidFill>
                  <a:srgbClr val="000000"/>
                </a:solidFill>
                <a:effectLst/>
                <a:latin typeface="Calibri"/>
                <a:ea typeface="Calibri"/>
                <a:cs typeface="Calibri"/>
                <a:sym typeface="Calibri"/>
              </a:rPr>
              <a:t>exec</a:t>
            </a:r>
            <a:r>
              <a:rPr lang="ru-RU" sz="1200" b="0" i="0" u="none" strike="noStrike" cap="none" dirty="0">
                <a:solidFill>
                  <a:srgbClr val="000000"/>
                </a:solidFill>
                <a:effectLst/>
                <a:latin typeface="Calibri"/>
                <a:ea typeface="Calibri"/>
                <a:cs typeface="Calibri"/>
                <a:sym typeface="Calibri"/>
              </a:rPr>
              <a:t>, то копирований вообще не будет. Копирование происходит так: при </a:t>
            </a:r>
            <a:r>
              <a:rPr lang="ru-RU" sz="1200" b="0" i="0" u="none" strike="noStrike" cap="none" dirty="0" err="1">
                <a:solidFill>
                  <a:srgbClr val="000000"/>
                </a:solidFill>
                <a:effectLst/>
                <a:latin typeface="Calibri"/>
                <a:ea typeface="Calibri"/>
                <a:cs typeface="Calibri"/>
                <a:sym typeface="Calibri"/>
              </a:rPr>
              <a:t>fork</a:t>
            </a:r>
            <a:r>
              <a:rPr lang="ru-RU" sz="1200" b="0" i="0" u="none" strike="noStrike" cap="none" dirty="0">
                <a:solidFill>
                  <a:srgbClr val="000000"/>
                </a:solidFill>
                <a:effectLst/>
                <a:latin typeface="Calibri"/>
                <a:ea typeface="Calibri"/>
                <a:cs typeface="Calibri"/>
                <a:sym typeface="Calibri"/>
              </a:rPr>
              <a:t> страницы помечаются особым аппаратным флажком на процессоре. Когда в эту память происходит запись, процессор по этому флажку понимает, что так просто нельзя взять и записать туда запрос. Он инициирует прерывание, чтобы дальше разбиралось ядро. Ядро получает прерывание, видит, что была попытка записи в не разделяемую память от того, кто этой памятью не владел. В прерывание передается нужная для этого информация. И тогда ядро копирует страницу памяти, которую пытались менять, чтобы запись пошла туда. Это все происходит в физической памяти, не виртуальной. Для процессов ничего не меняется, они этого даже не замечают. Виртуальные адреса как были, так и остались, а физические под ними уже могли измениться.</a:t>
            </a:r>
            <a:endParaRPr dirty="0"/>
          </a:p>
        </p:txBody>
      </p:sp>
      <p:sp>
        <p:nvSpPr>
          <p:cNvPr id="335" name="Google Shape;335;g79ee40d3c7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8187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9ee40d3c7_0_5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Вернемся к примеру 1_fork.c. Здесь я создал память на куче, заполнив ее нулями. Так работает </a:t>
            </a:r>
            <a:r>
              <a:rPr lang="ru-RU" sz="1200" b="0" i="0" u="none" strike="noStrike" cap="none" dirty="0" err="1">
                <a:solidFill>
                  <a:srgbClr val="000000"/>
                </a:solidFill>
                <a:effectLst/>
                <a:latin typeface="Calibri"/>
                <a:ea typeface="Calibri"/>
                <a:cs typeface="Calibri"/>
                <a:sym typeface="Calibri"/>
              </a:rPr>
              <a:t>calloc</a:t>
            </a:r>
            <a:r>
              <a:rPr lang="ru-RU" sz="1200" b="0" i="0" u="none" strike="noStrike" cap="none" dirty="0">
                <a:solidFill>
                  <a:srgbClr val="000000"/>
                </a:solidFill>
                <a:effectLst/>
                <a:latin typeface="Calibri"/>
                <a:ea typeface="Calibri"/>
                <a:cs typeface="Calibri"/>
                <a:sym typeface="Calibri"/>
              </a:rPr>
              <a:t>. В ребенке я эту память поменял, </a:t>
            </a:r>
            <a:r>
              <a:rPr lang="ru-RU" sz="1200" b="0" i="0" u="none" strike="noStrike" cap="none" dirty="0" err="1">
                <a:solidFill>
                  <a:srgbClr val="000000"/>
                </a:solidFill>
                <a:effectLst/>
                <a:latin typeface="Calibri"/>
                <a:ea typeface="Calibri"/>
                <a:cs typeface="Calibri"/>
                <a:sym typeface="Calibri"/>
              </a:rPr>
              <a:t>засетав</a:t>
            </a:r>
            <a:r>
              <a:rPr lang="ru-RU" sz="1200" b="0" i="0" u="none" strike="noStrike" cap="none" dirty="0">
                <a:solidFill>
                  <a:srgbClr val="000000"/>
                </a:solidFill>
                <a:effectLst/>
                <a:latin typeface="Calibri"/>
                <a:ea typeface="Calibri"/>
                <a:cs typeface="Calibri"/>
                <a:sym typeface="Calibri"/>
              </a:rPr>
              <a:t> все байты единицами. Но в родителе ничего не поменялось - это сработал COW.</a:t>
            </a:r>
            <a:endParaRPr dirty="0"/>
          </a:p>
        </p:txBody>
      </p:sp>
      <p:sp>
        <p:nvSpPr>
          <p:cNvPr id="341" name="Google Shape;341;g79ee40d3c7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Вернемся к примеру 1_fork.c. Здесь я создал память на куче, заполнив ее нулями. Так работает </a:t>
            </a:r>
            <a:r>
              <a:rPr lang="ru-RU" sz="1200" b="0" i="0" u="none" strike="noStrike" cap="none" dirty="0" err="1">
                <a:solidFill>
                  <a:srgbClr val="000000"/>
                </a:solidFill>
                <a:effectLst/>
                <a:latin typeface="Calibri"/>
                <a:ea typeface="Calibri"/>
                <a:cs typeface="Calibri"/>
                <a:sym typeface="Calibri"/>
              </a:rPr>
              <a:t>calloc</a:t>
            </a:r>
            <a:r>
              <a:rPr lang="ru-RU" sz="1200" b="0" i="0" u="none" strike="noStrike" cap="none" dirty="0">
                <a:solidFill>
                  <a:srgbClr val="000000"/>
                </a:solidFill>
                <a:effectLst/>
                <a:latin typeface="Calibri"/>
                <a:ea typeface="Calibri"/>
                <a:cs typeface="Calibri"/>
                <a:sym typeface="Calibri"/>
              </a:rPr>
              <a:t>. В ребенке я эту память поменял, </a:t>
            </a:r>
            <a:r>
              <a:rPr lang="ru-RU" sz="1200" b="0" i="0" u="none" strike="noStrike" cap="none" dirty="0" err="1">
                <a:solidFill>
                  <a:srgbClr val="000000"/>
                </a:solidFill>
                <a:effectLst/>
                <a:latin typeface="Calibri"/>
                <a:ea typeface="Calibri"/>
                <a:cs typeface="Calibri"/>
                <a:sym typeface="Calibri"/>
              </a:rPr>
              <a:t>засетав</a:t>
            </a:r>
            <a:r>
              <a:rPr lang="ru-RU" sz="1200" b="0" i="0" u="none" strike="noStrike" cap="none" dirty="0">
                <a:solidFill>
                  <a:srgbClr val="000000"/>
                </a:solidFill>
                <a:effectLst/>
                <a:latin typeface="Calibri"/>
                <a:ea typeface="Calibri"/>
                <a:cs typeface="Calibri"/>
                <a:sym typeface="Calibri"/>
              </a:rPr>
              <a:t> все байты единицами. Но в родителе ничего не поменялось - это сработал COW.</a:t>
            </a:r>
            <a:endParaRPr lang="ru-RU" dirty="0"/>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809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9ee40d3c7_0_5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Что будет, если родитель не зовет </a:t>
            </a:r>
            <a:r>
              <a:rPr lang="ru-RU" sz="1200" b="0" i="0" u="none" strike="noStrike" cap="none" dirty="0" err="1">
                <a:solidFill>
                  <a:srgbClr val="000000"/>
                </a:solidFill>
                <a:effectLst/>
                <a:latin typeface="Calibri"/>
                <a:ea typeface="Calibri"/>
                <a:cs typeface="Calibri"/>
                <a:sym typeface="Calibri"/>
              </a:rPr>
              <a:t>wait</a:t>
            </a:r>
            <a:r>
              <a:rPr lang="ru-RU" sz="1200" b="0" i="0" u="none" strike="noStrike" cap="none" dirty="0">
                <a:solidFill>
                  <a:srgbClr val="000000"/>
                </a:solidFill>
                <a:effectLst/>
                <a:latin typeface="Calibri"/>
                <a:ea typeface="Calibri"/>
                <a:cs typeface="Calibri"/>
                <a:sym typeface="Calibri"/>
              </a:rPr>
              <a:t>? Тогда потомки даже после завершения будут оставаться в ядре, и называются такие процессы - зомби. Они уже завершены, память освобождена, файлы закрыты, но структура </a:t>
            </a:r>
            <a:r>
              <a:rPr lang="ru-RU" sz="1200" b="0" i="0" u="none" strike="noStrike" cap="none" dirty="0" err="1">
                <a:solidFill>
                  <a:srgbClr val="000000"/>
                </a:solidFill>
                <a:effectLst/>
                <a:latin typeface="Calibri"/>
                <a:ea typeface="Calibri"/>
                <a:cs typeface="Calibri"/>
                <a:sym typeface="Calibri"/>
              </a:rPr>
              <a:t>struct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task_struct</a:t>
            </a:r>
            <a:r>
              <a:rPr lang="ru-RU" sz="1200" b="0" i="0" u="none" strike="noStrike" cap="none" dirty="0">
                <a:solidFill>
                  <a:srgbClr val="000000"/>
                </a:solidFill>
                <a:effectLst/>
                <a:latin typeface="Calibri"/>
                <a:ea typeface="Calibri"/>
                <a:cs typeface="Calibri"/>
                <a:sym typeface="Calibri"/>
              </a:rPr>
              <a:t> в ядре все еще живет, храня статус завершения. Если родитель сам завершится и не позовет </a:t>
            </a:r>
            <a:r>
              <a:rPr lang="ru-RU" sz="1200" b="0" i="0" u="none" strike="noStrike" cap="none" dirty="0" err="1">
                <a:solidFill>
                  <a:srgbClr val="000000"/>
                </a:solidFill>
                <a:effectLst/>
                <a:latin typeface="Calibri"/>
                <a:ea typeface="Calibri"/>
                <a:cs typeface="Calibri"/>
                <a:sym typeface="Calibri"/>
              </a:rPr>
              <a:t>wait</a:t>
            </a:r>
            <a:r>
              <a:rPr lang="ru-RU" sz="1200" b="0" i="0" u="none" strike="noStrike" cap="none" dirty="0">
                <a:solidFill>
                  <a:srgbClr val="000000"/>
                </a:solidFill>
                <a:effectLst/>
                <a:latin typeface="Calibri"/>
                <a:ea typeface="Calibri"/>
                <a:cs typeface="Calibri"/>
                <a:sym typeface="Calibri"/>
              </a:rPr>
              <a:t>, то потомки будут усыновлены процессом </a:t>
            </a:r>
            <a:r>
              <a:rPr lang="ru-RU" sz="1200" b="0" i="0" u="none" strike="noStrike" cap="none" dirty="0" err="1">
                <a:solidFill>
                  <a:srgbClr val="000000"/>
                </a:solidFill>
                <a:effectLst/>
                <a:latin typeface="Calibri"/>
                <a:ea typeface="Calibri"/>
                <a:cs typeface="Calibri"/>
                <a:sym typeface="Calibri"/>
              </a:rPr>
              <a:t>init</a:t>
            </a:r>
            <a:r>
              <a:rPr lang="ru-RU" sz="1200" b="0" i="0" u="none" strike="noStrike" cap="none" dirty="0">
                <a:solidFill>
                  <a:srgbClr val="000000"/>
                </a:solidFill>
                <a:effectLst/>
                <a:latin typeface="Calibri"/>
                <a:ea typeface="Calibri"/>
                <a:cs typeface="Calibri"/>
                <a:sym typeface="Calibri"/>
              </a:rPr>
              <a:t>, который периодически выходит на жатву зомби процессов, попавших к нему. Посмотреть, является ли процесс зомби, можно в </a:t>
            </a:r>
            <a:r>
              <a:rPr lang="ru-RU" sz="1200" b="0" i="0" u="none" strike="noStrike" cap="none" dirty="0" err="1">
                <a:solidFill>
                  <a:srgbClr val="000000"/>
                </a:solidFill>
                <a:effectLst/>
                <a:latin typeface="Calibri"/>
                <a:ea typeface="Calibri"/>
                <a:cs typeface="Calibri"/>
                <a:sym typeface="Calibri"/>
              </a:rPr>
              <a:t>ps</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aux</a:t>
            </a:r>
            <a:r>
              <a:rPr lang="ru-RU" sz="1200" b="0" i="0" u="none" strike="noStrike" cap="none" dirty="0">
                <a:solidFill>
                  <a:srgbClr val="000000"/>
                </a:solidFill>
                <a:effectLst/>
                <a:latin typeface="Calibri"/>
                <a:ea typeface="Calibri"/>
                <a:cs typeface="Calibri"/>
                <a:sym typeface="Calibri"/>
              </a:rPr>
              <a:t> - тут в колонке статуса будет Z. Повлиять на зомби нельзя снаружи никак - он будет висеть до перезапуска системы или до срабатывания жатвы.</a:t>
            </a:r>
            <a:endParaRPr dirty="0"/>
          </a:p>
        </p:txBody>
      </p:sp>
      <p:sp>
        <p:nvSpPr>
          <p:cNvPr id="347" name="Google Shape;347;g79ee40d3c7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9ee40d3c7_0_5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Процесс завершается всегда системным вызовом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Даже если его не зовут явно, это делается стандартной библиотекой. Функция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на самом деле не точка входа - ее явно зовет код библиотеки </a:t>
            </a:r>
            <a:r>
              <a:rPr lang="ru-RU" sz="1200" b="0" i="0" u="none" strike="noStrike" cap="none" dirty="0" err="1">
                <a:solidFill>
                  <a:srgbClr val="000000"/>
                </a:solidFill>
                <a:effectLst/>
                <a:latin typeface="Calibri"/>
                <a:ea typeface="Calibri"/>
                <a:cs typeface="Calibri"/>
                <a:sym typeface="Calibri"/>
              </a:rPr>
              <a:t>libc</a:t>
            </a:r>
            <a:r>
              <a:rPr lang="ru-RU" sz="1200" b="0" i="0" u="none" strike="noStrike" cap="none" dirty="0">
                <a:solidFill>
                  <a:srgbClr val="000000"/>
                </a:solidFill>
                <a:effectLst/>
                <a:latin typeface="Calibri"/>
                <a:ea typeface="Calibri"/>
                <a:cs typeface="Calibri"/>
                <a:sym typeface="Calibri"/>
              </a:rPr>
              <a:t>, и после возврата делает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Эта точка входа на </a:t>
            </a:r>
            <a:r>
              <a:rPr lang="ru-RU" sz="1200" b="0" i="0" u="none" strike="noStrike" cap="none" dirty="0" err="1">
                <a:solidFill>
                  <a:srgbClr val="000000"/>
                </a:solidFill>
                <a:effectLst/>
                <a:latin typeface="Calibri"/>
                <a:ea typeface="Calibri"/>
                <a:cs typeface="Calibri"/>
                <a:sym typeface="Calibri"/>
              </a:rPr>
              <a:t>линуксе</a:t>
            </a:r>
            <a:r>
              <a:rPr lang="ru-RU" sz="1200" b="0" i="0" u="none" strike="noStrike" cap="none" dirty="0">
                <a:solidFill>
                  <a:srgbClr val="000000"/>
                </a:solidFill>
                <a:effectLst/>
                <a:latin typeface="Calibri"/>
                <a:ea typeface="Calibri"/>
                <a:cs typeface="Calibri"/>
                <a:sym typeface="Calibri"/>
              </a:rPr>
              <a:t> - _</a:t>
            </a:r>
            <a:r>
              <a:rPr lang="ru-RU" sz="1200" b="0" i="0" u="none" strike="noStrike" cap="none" dirty="0" err="1">
                <a:solidFill>
                  <a:srgbClr val="000000"/>
                </a:solidFill>
                <a:effectLst/>
                <a:latin typeface="Calibri"/>
                <a:ea typeface="Calibri"/>
                <a:cs typeface="Calibri"/>
                <a:sym typeface="Calibri"/>
              </a:rPr>
              <a:t>start</a:t>
            </a:r>
            <a:r>
              <a:rPr lang="ru-RU" sz="1200" b="0" i="0" u="none" strike="noStrike" cap="none" dirty="0">
                <a:solidFill>
                  <a:srgbClr val="000000"/>
                </a:solidFill>
                <a:effectLst/>
                <a:latin typeface="Calibri"/>
                <a:ea typeface="Calibri"/>
                <a:cs typeface="Calibri"/>
                <a:sym typeface="Calibri"/>
              </a:rPr>
              <a:t>. На маке она другая, не знаю какая. Поэтому можно сделать программу без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Что будет, если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не делать? Либо явно как-то удалить его из исполняемого файла, либо написав свою точку входа вместо библиотечной, как в примере, без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Тогда будет </a:t>
            </a:r>
            <a:r>
              <a:rPr lang="ru-RU" sz="1200" b="0" i="0" u="none" strike="noStrike" cap="none" dirty="0" err="1">
                <a:solidFill>
                  <a:srgbClr val="000000"/>
                </a:solidFill>
                <a:effectLst/>
                <a:latin typeface="Calibri"/>
                <a:ea typeface="Calibri"/>
                <a:cs typeface="Calibri"/>
                <a:sym typeface="Calibri"/>
              </a:rPr>
              <a:t>крэш</a:t>
            </a:r>
            <a:r>
              <a:rPr lang="ru-RU" sz="1200" b="0" i="0" u="none" strike="noStrike" cap="none" dirty="0">
                <a:solidFill>
                  <a:srgbClr val="000000"/>
                </a:solidFill>
                <a:effectLst/>
                <a:latin typeface="Calibri"/>
                <a:ea typeface="Calibri"/>
                <a:cs typeface="Calibri"/>
                <a:sym typeface="Calibri"/>
              </a:rPr>
              <a:t>. На маке ничего не случится, так как точка входа там какая-то другая.</a:t>
            </a:r>
            <a:endParaRPr dirty="0"/>
          </a:p>
        </p:txBody>
      </p:sp>
      <p:sp>
        <p:nvSpPr>
          <p:cNvPr id="353" name="Google Shape;353;g79ee40d3c7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9ee40d3c7_0_5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Процесс завершается всегда системным вызовом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Даже если его не зовут явно, это делается стандартной библиотекой. Функция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на самом деле не точка входа - ее явно зовет код библиотеки </a:t>
            </a:r>
            <a:r>
              <a:rPr lang="ru-RU" sz="1200" b="0" i="0" u="none" strike="noStrike" cap="none" dirty="0" err="1">
                <a:solidFill>
                  <a:srgbClr val="000000"/>
                </a:solidFill>
                <a:effectLst/>
                <a:latin typeface="Calibri"/>
                <a:ea typeface="Calibri"/>
                <a:cs typeface="Calibri"/>
                <a:sym typeface="Calibri"/>
              </a:rPr>
              <a:t>libc</a:t>
            </a:r>
            <a:r>
              <a:rPr lang="ru-RU" sz="1200" b="0" i="0" u="none" strike="noStrike" cap="none" dirty="0">
                <a:solidFill>
                  <a:srgbClr val="000000"/>
                </a:solidFill>
                <a:effectLst/>
                <a:latin typeface="Calibri"/>
                <a:ea typeface="Calibri"/>
                <a:cs typeface="Calibri"/>
                <a:sym typeface="Calibri"/>
              </a:rPr>
              <a:t>, и после возврата делает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Эта точка входа на </a:t>
            </a:r>
            <a:r>
              <a:rPr lang="ru-RU" sz="1200" b="0" i="0" u="none" strike="noStrike" cap="none" dirty="0" err="1">
                <a:solidFill>
                  <a:srgbClr val="000000"/>
                </a:solidFill>
                <a:effectLst/>
                <a:latin typeface="Calibri"/>
                <a:ea typeface="Calibri"/>
                <a:cs typeface="Calibri"/>
                <a:sym typeface="Calibri"/>
              </a:rPr>
              <a:t>линуксе</a:t>
            </a:r>
            <a:r>
              <a:rPr lang="ru-RU" sz="1200" b="0" i="0" u="none" strike="noStrike" cap="none" dirty="0">
                <a:solidFill>
                  <a:srgbClr val="000000"/>
                </a:solidFill>
                <a:effectLst/>
                <a:latin typeface="Calibri"/>
                <a:ea typeface="Calibri"/>
                <a:cs typeface="Calibri"/>
                <a:sym typeface="Calibri"/>
              </a:rPr>
              <a:t> - _</a:t>
            </a:r>
            <a:r>
              <a:rPr lang="ru-RU" sz="1200" b="0" i="0" u="none" strike="noStrike" cap="none" dirty="0" err="1">
                <a:solidFill>
                  <a:srgbClr val="000000"/>
                </a:solidFill>
                <a:effectLst/>
                <a:latin typeface="Calibri"/>
                <a:ea typeface="Calibri"/>
                <a:cs typeface="Calibri"/>
                <a:sym typeface="Calibri"/>
              </a:rPr>
              <a:t>start</a:t>
            </a:r>
            <a:r>
              <a:rPr lang="ru-RU" sz="1200" b="0" i="0" u="none" strike="noStrike" cap="none" dirty="0">
                <a:solidFill>
                  <a:srgbClr val="000000"/>
                </a:solidFill>
                <a:effectLst/>
                <a:latin typeface="Calibri"/>
                <a:ea typeface="Calibri"/>
                <a:cs typeface="Calibri"/>
                <a:sym typeface="Calibri"/>
              </a:rPr>
              <a:t>. На маке она другая, не знаю какая. Поэтому можно сделать программу без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Что будет, если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не делать? Либо явно как-то удалить его из исполняемого файла, либо написав свою точку входа вместо библиотечной, как в примере, без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Тогда будет </a:t>
            </a:r>
            <a:r>
              <a:rPr lang="ru-RU" sz="1200" b="0" i="0" u="none" strike="noStrike" cap="none" dirty="0" err="1">
                <a:solidFill>
                  <a:srgbClr val="000000"/>
                </a:solidFill>
                <a:effectLst/>
                <a:latin typeface="Calibri"/>
                <a:ea typeface="Calibri"/>
                <a:cs typeface="Calibri"/>
                <a:sym typeface="Calibri"/>
              </a:rPr>
              <a:t>крэш</a:t>
            </a:r>
            <a:r>
              <a:rPr lang="ru-RU" sz="1200" b="0" i="0" u="none" strike="noStrike" cap="none" dirty="0">
                <a:solidFill>
                  <a:srgbClr val="000000"/>
                </a:solidFill>
                <a:effectLst/>
                <a:latin typeface="Calibri"/>
                <a:ea typeface="Calibri"/>
                <a:cs typeface="Calibri"/>
                <a:sym typeface="Calibri"/>
              </a:rPr>
              <a:t>. На маке ничего не случится, так как точка входа там какая-то другая.</a:t>
            </a:r>
            <a:endParaRPr dirty="0"/>
          </a:p>
        </p:txBody>
      </p:sp>
      <p:sp>
        <p:nvSpPr>
          <p:cNvPr id="353" name="Google Shape;353;g79ee40d3c7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25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9ed4f80d5_0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Домашнее задание на этой неделе - планировщик </a:t>
            </a:r>
            <a:r>
              <a:rPr lang="ru-RU" dirty="0" err="1"/>
              <a:t>корутин</a:t>
            </a:r>
            <a:r>
              <a:rPr lang="ru-RU" dirty="0"/>
              <a:t>. Дедлайн </a:t>
            </a:r>
            <a:r>
              <a:rPr lang="en-US"/>
              <a:t>25</a:t>
            </a:r>
            <a:r>
              <a:rPr lang="ru-RU"/>
              <a:t>.03.</a:t>
            </a:r>
            <a:r>
              <a:rPr lang="en-US" dirty="0"/>
              <a:t>21</a:t>
            </a:r>
            <a:endParaRPr dirty="0"/>
          </a:p>
          <a:p>
            <a:pPr marL="0" lvl="0" indent="0" algn="l" rtl="0">
              <a:spcBef>
                <a:spcPts val="0"/>
              </a:spcBef>
              <a:spcAft>
                <a:spcPts val="0"/>
              </a:spcAft>
              <a:buNone/>
            </a:pPr>
            <a:r>
              <a:rPr lang="ru-RU" dirty="0"/>
              <a:t>Каждый день просрочки -1 балл.</a:t>
            </a:r>
            <a:endParaRPr dirty="0"/>
          </a:p>
        </p:txBody>
      </p:sp>
      <p:sp>
        <p:nvSpPr>
          <p:cNvPr id="225" name="Google Shape;225;g79ed4f80d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9ee40d3c7_0_5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Теперь понятно, что такое процесс, откуда они берутся и как размножаются. Разберемся теперь, какими все-таки ресурсами процесс владеет: его собственная память, файловые дескрипторы, разделяемые IPC ресурсы. Сначала про память. Управление памятью в процессе ядра и в пользовательских программах отличается, и на этой лекции посмотрим только пользовательскую часть.</a:t>
            </a:r>
            <a:endParaRPr/>
          </a:p>
        </p:txBody>
      </p:sp>
      <p:sp>
        <p:nvSpPr>
          <p:cNvPr id="359" name="Google Shape;359;g79ee40d3c7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9ee40d3c7_0_5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Для пользователя вся память процесса - это один непрерывный интервал от 0 до 2^32/64 - 1 - зависит от разрядности архитектуры. В разных процессах этот интервал один и тот же, но эти виртуальные адреса ложатся на разные физические адреса. В одном процессе по адресу может лежать строка, а в другом этот адрес будет невалиден. В этом суть виртуальной памяти. На чем она держится, кто транслирует виртуальные адреса в физические - посмотрим на другой лекции.</a:t>
            </a:r>
            <a:endParaRPr/>
          </a:p>
          <a:p>
            <a:pPr marL="0" lvl="0" indent="0" algn="l" rtl="0">
              <a:spcBef>
                <a:spcPts val="0"/>
              </a:spcBef>
              <a:spcAft>
                <a:spcPts val="0"/>
              </a:spcAft>
              <a:buNone/>
            </a:pPr>
            <a:endParaRPr/>
          </a:p>
          <a:p>
            <a:pPr marL="0" lvl="0" indent="0" algn="l" rtl="0">
              <a:spcBef>
                <a:spcPts val="0"/>
              </a:spcBef>
              <a:spcAft>
                <a:spcPts val="0"/>
              </a:spcAft>
              <a:buNone/>
            </a:pPr>
            <a:r>
              <a:rPr lang="ru-RU"/>
              <a:t> Но на уровне ядра виртуальная память процесса пользователя уже перестает быть непрерывной, вместо этого память делится на сегменты: разные сегменты можно читать как данные, исполнять как код, перезаписывать. В процессе, начиная с самого малого адреса, расположены код (text секция), инициализированные данные (data), неинициализированные (bss), куча (heap), стэк (stack), аргументы командной строки и переменные окружения. Секций может быть и больше - это зависит от ядра, от аппаратуры.</a:t>
            </a:r>
            <a:endParaRPr/>
          </a:p>
        </p:txBody>
      </p:sp>
      <p:sp>
        <p:nvSpPr>
          <p:cNvPr id="365" name="Google Shape;365;g79ee40d3c7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9ee40d3c7_0_5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Текстовая секция - это машинный код программы. Она разделяется между разными процессами исполняющими одну программу. Тоже самое, если это динамическая библиотека - она загружается в RAM один раз. Машинный код - это последовательность очень простых операций вида: "сложить биты и остаток сохранить туда-то", "сделать логическое И" и </a:t>
            </a:r>
            <a:r>
              <a:rPr lang="ru-RU" sz="1200" b="0" i="0" u="none" strike="noStrike" cap="none" dirty="0" err="1">
                <a:solidFill>
                  <a:srgbClr val="000000"/>
                </a:solidFill>
                <a:effectLst/>
                <a:latin typeface="Calibri"/>
                <a:ea typeface="Calibri"/>
                <a:cs typeface="Calibri"/>
                <a:sym typeface="Calibri"/>
              </a:rPr>
              <a:t>тд</a:t>
            </a:r>
            <a:r>
              <a:rPr lang="ru-RU" sz="1200" b="0" i="0" u="none" strike="noStrike" cap="none" dirty="0">
                <a:solidFill>
                  <a:srgbClr val="000000"/>
                </a:solidFill>
                <a:effectLst/>
                <a:latin typeface="Calibri"/>
                <a:ea typeface="Calibri"/>
                <a:cs typeface="Calibri"/>
                <a:sym typeface="Calibri"/>
              </a:rPr>
              <a:t>. Они имеют свои коды, которые на процессоре приводят к определенным действиям с заранее известными аргументами, их расположением. Это очень напоминает ассемблер, только еще проще. Сложно то, что инструкций очень много - тысячи. Писать машинный код руками действительно можно </a:t>
            </a:r>
            <a:r>
              <a:rPr lang="ru-RU" sz="1200" b="0" i="0" u="none" strike="noStrike" cap="none" dirty="0" err="1">
                <a:solidFill>
                  <a:srgbClr val="000000"/>
                </a:solidFill>
                <a:effectLst/>
                <a:latin typeface="Calibri"/>
                <a:ea typeface="Calibri"/>
                <a:cs typeface="Calibri"/>
                <a:sym typeface="Calibri"/>
              </a:rPr>
              <a:t>побайтово</a:t>
            </a:r>
            <a:r>
              <a:rPr lang="ru-RU" sz="1200" b="0" i="0" u="none" strike="noStrike" cap="none" dirty="0">
                <a:solidFill>
                  <a:srgbClr val="000000"/>
                </a:solidFill>
                <a:effectLst/>
                <a:latin typeface="Calibri"/>
                <a:ea typeface="Calibri"/>
                <a:cs typeface="Calibri"/>
                <a:sym typeface="Calibri"/>
              </a:rPr>
              <a:t>, но это будет непереносимо и долго.</a:t>
            </a:r>
            <a:endParaRPr dirty="0"/>
          </a:p>
        </p:txBody>
      </p:sp>
      <p:sp>
        <p:nvSpPr>
          <p:cNvPr id="371" name="Google Shape;371;g79ee40d3c7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9ee40d3c7_0_5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Инициализированные данные - это все глобальные переменные, которым присвоено значение еще на этапе компиляции, в том числе static переменные. </a:t>
            </a:r>
            <a:endParaRPr/>
          </a:p>
          <a:p>
            <a:pPr marL="0" lvl="0" indent="0" algn="l" rtl="0">
              <a:spcBef>
                <a:spcPts val="0"/>
              </a:spcBef>
              <a:spcAft>
                <a:spcPts val="0"/>
              </a:spcAft>
              <a:buNone/>
            </a:pPr>
            <a:endParaRPr/>
          </a:p>
          <a:p>
            <a:pPr marL="0" lvl="0" indent="0" algn="l" rtl="0">
              <a:spcBef>
                <a:spcPts val="0"/>
              </a:spcBef>
              <a:spcAft>
                <a:spcPts val="0"/>
              </a:spcAft>
              <a:buNone/>
            </a:pPr>
            <a:r>
              <a:rPr lang="ru-RU"/>
              <a:t>Неинициализированные - это то же самое, только у этих переменных не задано значение. Ядро заполняет эту часть нулями. Если этого не сделать, то в той памяти могут остаться следы предыдущей программы, а это уже проблема безопасности.</a:t>
            </a:r>
            <a:endParaRPr/>
          </a:p>
        </p:txBody>
      </p:sp>
      <p:sp>
        <p:nvSpPr>
          <p:cNvPr id="377" name="Google Shape;377;g79ee40d3c7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9ee40d3c7_0_5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Куча - это один из способов, которым можно динамически </a:t>
            </a:r>
            <a:r>
              <a:rPr lang="ru-RU" sz="1200" b="0" i="0" u="none" strike="noStrike" cap="none" dirty="0" err="1">
                <a:solidFill>
                  <a:srgbClr val="000000"/>
                </a:solidFill>
                <a:effectLst/>
                <a:latin typeface="Calibri"/>
                <a:ea typeface="Calibri"/>
                <a:cs typeface="Calibri"/>
                <a:sym typeface="Calibri"/>
              </a:rPr>
              <a:t>аллоцировать</a:t>
            </a:r>
            <a:r>
              <a:rPr lang="ru-RU" sz="1200" b="0" i="0" u="none" strike="noStrike" cap="none" dirty="0">
                <a:solidFill>
                  <a:srgbClr val="000000"/>
                </a:solidFill>
                <a:effectLst/>
                <a:latin typeface="Calibri"/>
                <a:ea typeface="Calibri"/>
                <a:cs typeface="Calibri"/>
                <a:sym typeface="Calibri"/>
              </a:rPr>
              <a:t> память. Эта секция растет навстречу стеку и используется функцией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в C. В целом, она очень похожа на стек, только она не работает как LIFO - память с кучи не пропадает, пока на нее не позовут </a:t>
            </a:r>
            <a:r>
              <a:rPr lang="ru-RU" sz="1200" b="0" i="0" u="none" strike="noStrike" cap="none" dirty="0" err="1">
                <a:solidFill>
                  <a:srgbClr val="000000"/>
                </a:solidFill>
                <a:effectLst/>
                <a:latin typeface="Calibri"/>
                <a:ea typeface="Calibri"/>
                <a:cs typeface="Calibri"/>
                <a:sym typeface="Calibri"/>
              </a:rPr>
              <a:t>free</a:t>
            </a:r>
            <a:r>
              <a:rPr lang="ru-RU" sz="1200" b="0" i="0" u="none" strike="noStrike" cap="none" dirty="0">
                <a:solidFill>
                  <a:srgbClr val="000000"/>
                </a:solidFill>
                <a:effectLst/>
                <a:latin typeface="Calibri"/>
                <a:ea typeface="Calibri"/>
                <a:cs typeface="Calibri"/>
                <a:sym typeface="Calibri"/>
              </a:rPr>
              <a:t>. Это же позволяет </a:t>
            </a:r>
            <a:r>
              <a:rPr lang="ru-RU" sz="1200" b="0" i="0" u="none" strike="noStrike" cap="none" dirty="0" err="1">
                <a:solidFill>
                  <a:srgbClr val="000000"/>
                </a:solidFill>
                <a:effectLst/>
                <a:latin typeface="Calibri"/>
                <a:ea typeface="Calibri"/>
                <a:cs typeface="Calibri"/>
                <a:sym typeface="Calibri"/>
              </a:rPr>
              <a:t>аллоцировать</a:t>
            </a:r>
            <a:r>
              <a:rPr lang="ru-RU" sz="1200" b="0" i="0" u="none" strike="noStrike" cap="none" dirty="0">
                <a:solidFill>
                  <a:srgbClr val="000000"/>
                </a:solidFill>
                <a:effectLst/>
                <a:latin typeface="Calibri"/>
                <a:ea typeface="Calibri"/>
                <a:cs typeface="Calibri"/>
                <a:sym typeface="Calibri"/>
              </a:rPr>
              <a:t> на ней долго живущие структуры. Если </a:t>
            </a:r>
            <a:r>
              <a:rPr lang="ru-RU" sz="1200" b="0" i="0" u="none" strike="noStrike" cap="none" dirty="0" err="1">
                <a:solidFill>
                  <a:srgbClr val="000000"/>
                </a:solidFill>
                <a:effectLst/>
                <a:latin typeface="Calibri"/>
                <a:ea typeface="Calibri"/>
                <a:cs typeface="Calibri"/>
                <a:sym typeface="Calibri"/>
              </a:rPr>
              <a:t>аллоцировать</a:t>
            </a:r>
            <a:r>
              <a:rPr lang="ru-RU" sz="1200" b="0" i="0" u="none" strike="noStrike" cap="none" dirty="0">
                <a:solidFill>
                  <a:srgbClr val="000000"/>
                </a:solidFill>
                <a:effectLst/>
                <a:latin typeface="Calibri"/>
                <a:ea typeface="Calibri"/>
                <a:cs typeface="Calibri"/>
                <a:sym typeface="Calibri"/>
              </a:rPr>
              <a:t> на стеке, например, объявляя переменные или используя </a:t>
            </a:r>
            <a:r>
              <a:rPr lang="ru-RU" sz="1200" b="0" i="0" u="none" strike="noStrike" cap="none" dirty="0" err="1">
                <a:solidFill>
                  <a:srgbClr val="000000"/>
                </a:solidFill>
                <a:effectLst/>
                <a:latin typeface="Calibri"/>
                <a:ea typeface="Calibri"/>
                <a:cs typeface="Calibri"/>
                <a:sym typeface="Calibri"/>
              </a:rPr>
              <a:t>alloca</a:t>
            </a:r>
            <a:r>
              <a:rPr lang="ru-RU" sz="1200" b="0" i="0" u="none" strike="noStrike" cap="none" dirty="0">
                <a:solidFill>
                  <a:srgbClr val="000000"/>
                </a:solidFill>
                <a:effectLst/>
                <a:latin typeface="Calibri"/>
                <a:ea typeface="Calibri"/>
                <a:cs typeface="Calibri"/>
                <a:sym typeface="Calibri"/>
              </a:rPr>
              <a:t>, то эта память пропадет после </a:t>
            </a:r>
            <a:r>
              <a:rPr lang="ru-RU" sz="1200" b="0" i="0" u="none" strike="noStrike" cap="none" dirty="0" err="1">
                <a:solidFill>
                  <a:srgbClr val="000000"/>
                </a:solidFill>
                <a:effectLst/>
                <a:latin typeface="Calibri"/>
                <a:ea typeface="Calibri"/>
                <a:cs typeface="Calibri"/>
                <a:sym typeface="Calibri"/>
              </a:rPr>
              <a:t>return</a:t>
            </a:r>
            <a:r>
              <a:rPr lang="ru-RU" sz="1200" b="0" i="0" u="none" strike="noStrike" cap="none" dirty="0">
                <a:solidFill>
                  <a:srgbClr val="000000"/>
                </a:solidFill>
                <a:effectLst/>
                <a:latin typeface="Calibri"/>
                <a:ea typeface="Calibri"/>
                <a:cs typeface="Calibri"/>
                <a:sym typeface="Calibri"/>
              </a:rPr>
              <a:t> из функции, где эту память создали. Но куча подвержена фрагментации и стандартная библиотека старается </a:t>
            </a:r>
            <a:r>
              <a:rPr lang="ru-RU" sz="1200" b="0" i="0" u="none" strike="noStrike" cap="none" dirty="0" err="1">
                <a:solidFill>
                  <a:srgbClr val="000000"/>
                </a:solidFill>
                <a:effectLst/>
                <a:latin typeface="Calibri"/>
                <a:ea typeface="Calibri"/>
                <a:cs typeface="Calibri"/>
                <a:sym typeface="Calibri"/>
              </a:rPr>
              <a:t>аллоцировать</a:t>
            </a:r>
            <a:r>
              <a:rPr lang="ru-RU" sz="1200" b="0" i="0" u="none" strike="noStrike" cap="none" dirty="0">
                <a:solidFill>
                  <a:srgbClr val="000000"/>
                </a:solidFill>
                <a:effectLst/>
                <a:latin typeface="Calibri"/>
                <a:ea typeface="Calibri"/>
                <a:cs typeface="Calibri"/>
                <a:sym typeface="Calibri"/>
              </a:rPr>
              <a:t> на куче лишь куски памяти небольшого размера: до 32МБ на 32-битных системах и до 64МБ на 64-битных. Память кучи делится на </a:t>
            </a:r>
            <a:r>
              <a:rPr lang="ru-RU" sz="1200" b="0" i="0" u="none" strike="noStrike" cap="none" dirty="0" err="1">
                <a:solidFill>
                  <a:srgbClr val="000000"/>
                </a:solidFill>
                <a:effectLst/>
                <a:latin typeface="Calibri"/>
                <a:ea typeface="Calibri"/>
                <a:cs typeface="Calibri"/>
                <a:sym typeface="Calibri"/>
              </a:rPr>
              <a:t>чанки</a:t>
            </a:r>
            <a:r>
              <a:rPr lang="ru-RU" sz="1200" b="0" i="0" u="none" strike="noStrike" cap="none" dirty="0">
                <a:solidFill>
                  <a:srgbClr val="000000"/>
                </a:solidFill>
                <a:effectLst/>
                <a:latin typeface="Calibri"/>
                <a:ea typeface="Calibri"/>
                <a:cs typeface="Calibri"/>
                <a:sym typeface="Calibri"/>
              </a:rPr>
              <a:t> разного размера и распределяется между </a:t>
            </a:r>
            <a:r>
              <a:rPr lang="ru-RU" sz="1200" b="0" i="0" u="none" strike="noStrike" cap="none" dirty="0" err="1">
                <a:solidFill>
                  <a:srgbClr val="000000"/>
                </a:solidFill>
                <a:effectLst/>
                <a:latin typeface="Calibri"/>
                <a:ea typeface="Calibri"/>
                <a:cs typeface="Calibri"/>
                <a:sym typeface="Calibri"/>
              </a:rPr>
              <a:t>аллокациями</a:t>
            </a:r>
            <a:r>
              <a:rPr lang="ru-RU" sz="1200" b="0" i="0" u="none" strike="noStrike" cap="none" dirty="0">
                <a:solidFill>
                  <a:srgbClr val="000000"/>
                </a:solidFill>
                <a:effectLst/>
                <a:latin typeface="Calibri"/>
                <a:ea typeface="Calibri"/>
                <a:cs typeface="Calibri"/>
                <a:sym typeface="Calibri"/>
              </a:rPr>
              <a:t>. Поскольку куски памяти там обычно небольшие, фрагментация там не слишком сильна. Расширяется куча при помощи вызова </a:t>
            </a:r>
            <a:r>
              <a:rPr lang="ru-RU" sz="1200" b="0" i="0" u="none" strike="noStrike" cap="none" dirty="0" err="1">
                <a:solidFill>
                  <a:srgbClr val="000000"/>
                </a:solidFill>
                <a:effectLst/>
                <a:latin typeface="Calibri"/>
                <a:ea typeface="Calibri"/>
                <a:cs typeface="Calibri"/>
                <a:sym typeface="Calibri"/>
              </a:rPr>
              <a:t>brk</a:t>
            </a:r>
            <a:r>
              <a:rPr lang="ru-RU" sz="1200" b="0" i="0" u="none" strike="noStrike" cap="none" dirty="0">
                <a:solidFill>
                  <a:srgbClr val="000000"/>
                </a:solidFill>
                <a:effectLst/>
                <a:latin typeface="Calibri"/>
                <a:ea typeface="Calibri"/>
                <a:cs typeface="Calibri"/>
                <a:sym typeface="Calibri"/>
              </a:rPr>
              <a:t>. Если пользователь сделал этой памяти </a:t>
            </a:r>
            <a:r>
              <a:rPr lang="ru-RU" sz="1200" b="0" i="0" u="none" strike="noStrike" cap="none" dirty="0" err="1">
                <a:solidFill>
                  <a:srgbClr val="000000"/>
                </a:solidFill>
                <a:effectLst/>
                <a:latin typeface="Calibri"/>
                <a:ea typeface="Calibri"/>
                <a:cs typeface="Calibri"/>
                <a:sym typeface="Calibri"/>
              </a:rPr>
              <a:t>free</a:t>
            </a:r>
            <a:r>
              <a:rPr lang="ru-RU" sz="1200" b="0" i="0" u="none" strike="noStrike" cap="none" dirty="0">
                <a:solidFill>
                  <a:srgbClr val="000000"/>
                </a:solidFill>
                <a:effectLst/>
                <a:latin typeface="Calibri"/>
                <a:ea typeface="Calibri"/>
                <a:cs typeface="Calibri"/>
                <a:sym typeface="Calibri"/>
              </a:rPr>
              <a:t>, то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прямо у себя во внутренних структурах в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space</a:t>
            </a:r>
            <a:r>
              <a:rPr lang="ru-RU" sz="1200" b="0" i="0" u="none" strike="noStrike" cap="none" dirty="0">
                <a:solidFill>
                  <a:srgbClr val="000000"/>
                </a:solidFill>
                <a:effectLst/>
                <a:latin typeface="Calibri"/>
                <a:ea typeface="Calibri"/>
                <a:cs typeface="Calibri"/>
                <a:sym typeface="Calibri"/>
              </a:rPr>
              <a:t> помечает эту память как свободную и потом может вернуть ее снова. На собеседовании можно иногда встретить вопрос, чем куча отличается от стека, и ваш ответ должен быть более глубоким, чем "ну там типа на куче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короче, а на стеке аргументы и переменные". Покажите, что ваши знания глубже. Что по сути своей, по физической природе и скорости случайного обращения, они одинаковы. Но стек автоматически растет и уменьшается через спец регистр на каждый </a:t>
            </a:r>
            <a:r>
              <a:rPr lang="ru-RU" sz="1200" b="0" i="0" u="none" strike="noStrike" cap="none" dirty="0" err="1">
                <a:solidFill>
                  <a:srgbClr val="000000"/>
                </a:solidFill>
                <a:effectLst/>
                <a:latin typeface="Calibri"/>
                <a:ea typeface="Calibri"/>
                <a:cs typeface="Calibri"/>
                <a:sym typeface="Calibri"/>
              </a:rPr>
              <a:t>return</a:t>
            </a:r>
            <a:r>
              <a:rPr lang="ru-RU" sz="1200" b="0" i="0" u="none" strike="noStrike" cap="none" dirty="0">
                <a:solidFill>
                  <a:srgbClr val="000000"/>
                </a:solidFill>
                <a:effectLst/>
                <a:latin typeface="Calibri"/>
                <a:ea typeface="Calibri"/>
                <a:cs typeface="Calibri"/>
                <a:sym typeface="Calibri"/>
              </a:rPr>
              <a:t> и вызов функции, а с кучи само ничего не удаляется. И это не только красивый ответ для собеса. Об этом и в работе надо знать.</a:t>
            </a:r>
            <a:endParaRPr dirty="0"/>
          </a:p>
        </p:txBody>
      </p:sp>
      <p:sp>
        <p:nvSpPr>
          <p:cNvPr id="383" name="Google Shape;383;g79ee40d3c7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79ee40d3c7_0_5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Следующая секция, которую иногда явно не выделяют, но все же она есть - это память, взятая из ядра при помощи </a:t>
            </a:r>
            <a:r>
              <a:rPr lang="ru-RU" sz="1200" b="0" i="0" u="none" strike="noStrike" cap="none" dirty="0" err="1">
                <a:solidFill>
                  <a:srgbClr val="000000"/>
                </a:solidFill>
                <a:effectLst/>
                <a:latin typeface="Calibri"/>
                <a:ea typeface="Calibri"/>
                <a:cs typeface="Calibri"/>
                <a:sym typeface="Calibri"/>
              </a:rPr>
              <a:t>mmap</a:t>
            </a:r>
            <a:r>
              <a:rPr lang="ru-RU" sz="1200" b="0" i="0" u="none" strike="noStrike" cap="none" dirty="0">
                <a:solidFill>
                  <a:srgbClr val="000000"/>
                </a:solidFill>
                <a:effectLst/>
                <a:latin typeface="Calibri"/>
                <a:ea typeface="Calibri"/>
                <a:cs typeface="Calibri"/>
                <a:sym typeface="Calibri"/>
              </a:rPr>
              <a:t>. Как правило, это большие куски анонимной памяти для данных, которые тоже может создавать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Помимо того, что эта память обычно больше, ядро еще и </a:t>
            </a:r>
            <a:r>
              <a:rPr lang="ru-RU" sz="1200" b="0" i="0" u="none" strike="noStrike" cap="none" dirty="0" err="1">
                <a:solidFill>
                  <a:srgbClr val="000000"/>
                </a:solidFill>
                <a:effectLst/>
                <a:latin typeface="Calibri"/>
                <a:ea typeface="Calibri"/>
                <a:cs typeface="Calibri"/>
                <a:sym typeface="Calibri"/>
              </a:rPr>
              <a:t>зануляет</a:t>
            </a:r>
            <a:r>
              <a:rPr lang="ru-RU" sz="1200" b="0" i="0" u="none" strike="noStrike" cap="none" dirty="0">
                <a:solidFill>
                  <a:srgbClr val="000000"/>
                </a:solidFill>
                <a:effectLst/>
                <a:latin typeface="Calibri"/>
                <a:ea typeface="Calibri"/>
                <a:cs typeface="Calibri"/>
                <a:sym typeface="Calibri"/>
              </a:rPr>
              <a:t> ее, так как ее можно освобождать, в отличие от кучи, и она могла только что быть освобождена другим процессом. В эту же секцию попадают динамические библиотеки, которые по сути те же </a:t>
            </a:r>
            <a:r>
              <a:rPr lang="ru-RU" sz="1200" b="0" i="0" u="none" strike="noStrike" cap="none" dirty="0" err="1">
                <a:solidFill>
                  <a:srgbClr val="000000"/>
                </a:solidFill>
                <a:effectLst/>
                <a:latin typeface="Calibri"/>
                <a:ea typeface="Calibri"/>
                <a:cs typeface="Calibri"/>
                <a:sym typeface="Calibri"/>
              </a:rPr>
              <a:t>mmap</a:t>
            </a:r>
            <a:r>
              <a:rPr lang="ru-RU" sz="1200" b="0" i="0" u="none" strike="noStrike" cap="none" dirty="0">
                <a:solidFill>
                  <a:srgbClr val="000000"/>
                </a:solidFill>
                <a:effectLst/>
                <a:latin typeface="Calibri"/>
                <a:ea typeface="Calibri"/>
                <a:cs typeface="Calibri"/>
                <a:sym typeface="Calibri"/>
              </a:rPr>
              <a:t>, только с разными флагами доступа. Это означает, что через </a:t>
            </a:r>
            <a:r>
              <a:rPr lang="ru-RU" sz="1200" b="0" i="0" u="none" strike="noStrike" cap="none" dirty="0" err="1">
                <a:solidFill>
                  <a:srgbClr val="000000"/>
                </a:solidFill>
                <a:effectLst/>
                <a:latin typeface="Calibri"/>
                <a:ea typeface="Calibri"/>
                <a:cs typeface="Calibri"/>
                <a:sym typeface="Calibri"/>
              </a:rPr>
              <a:t>mmap</a:t>
            </a:r>
            <a:r>
              <a:rPr lang="ru-RU" sz="1200" b="0" i="0" u="none" strike="noStrike" cap="none" dirty="0">
                <a:solidFill>
                  <a:srgbClr val="000000"/>
                </a:solidFill>
                <a:effectLst/>
                <a:latin typeface="Calibri"/>
                <a:ea typeface="Calibri"/>
                <a:cs typeface="Calibri"/>
                <a:sym typeface="Calibri"/>
              </a:rPr>
              <a:t> можно по сути получать память для чего угодно - для сохранения в нее машинного кода и его выполнения, для хранения данных.</a:t>
            </a:r>
            <a:endParaRPr dirty="0"/>
          </a:p>
        </p:txBody>
      </p:sp>
      <p:sp>
        <p:nvSpPr>
          <p:cNvPr id="389" name="Google Shape;389;g79ee40d3c7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9ee40d3c7_0_5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 ядре память процесса описывается структурой </a:t>
            </a:r>
            <a:r>
              <a:rPr lang="ru-RU" sz="1200" b="0" i="0" u="none" strike="noStrike" cap="none" dirty="0" err="1">
                <a:solidFill>
                  <a:srgbClr val="000000"/>
                </a:solidFill>
                <a:effectLst/>
                <a:latin typeface="Calibri"/>
                <a:ea typeface="Calibri"/>
                <a:cs typeface="Calibri"/>
                <a:sym typeface="Calibri"/>
              </a:rPr>
              <a:t>mm_struct</a:t>
            </a:r>
            <a:r>
              <a:rPr lang="ru-RU" sz="1200" b="0" i="0" u="none" strike="noStrike" cap="none" dirty="0">
                <a:solidFill>
                  <a:srgbClr val="000000"/>
                </a:solidFill>
                <a:effectLst/>
                <a:latin typeface="Calibri"/>
                <a:ea typeface="Calibri"/>
                <a:cs typeface="Calibri"/>
                <a:sym typeface="Calibri"/>
              </a:rPr>
              <a:t>. В ней можно найти список сегментов, которые образуют секции, и границы секций. Каждый сегмент - это структура </a:t>
            </a:r>
            <a:r>
              <a:rPr lang="ru-RU" sz="1200" b="0" i="0" u="none" strike="noStrike" cap="none" dirty="0" err="1">
                <a:solidFill>
                  <a:srgbClr val="000000"/>
                </a:solidFill>
                <a:effectLst/>
                <a:latin typeface="Calibri"/>
                <a:ea typeface="Calibri"/>
                <a:cs typeface="Calibri"/>
                <a:sym typeface="Calibri"/>
              </a:rPr>
              <a:t>vm_area_struct</a:t>
            </a:r>
            <a:r>
              <a:rPr lang="ru-RU" sz="1200" b="0" i="0" u="none" strike="noStrike" cap="none" dirty="0">
                <a:solidFill>
                  <a:srgbClr val="000000"/>
                </a:solidFill>
                <a:effectLst/>
                <a:latin typeface="Calibri"/>
                <a:ea typeface="Calibri"/>
                <a:cs typeface="Calibri"/>
                <a:sym typeface="Calibri"/>
              </a:rPr>
              <a:t> - VMA. В ней хранятся начальный и конечный адреса и флаги. По флагам ядро и определяет, можно ли в эту секцию писать, является ли она разделяемой с другими процессами/потоками, можно ли ее читать и исполнять: VM_READ, VM_WRITE, VM_EXEC, VM_SHARED.</a:t>
            </a:r>
            <a:endParaRPr dirty="0"/>
          </a:p>
        </p:txBody>
      </p:sp>
      <p:sp>
        <p:nvSpPr>
          <p:cNvPr id="395" name="Google Shape;395;g79ee40d3c7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79ee40d3c7_0_5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Как видно, в секциях хранятся их границы, но что между границами? Ничего, пустота. Там адреса, под которыми ничего нет. Которые не отображены ни на какую физическую память. В этом смысле отображение виртуальной памяти на физическую не изоморфно. В такие адреса можно подгрузить память через, например, </a:t>
            </a:r>
            <a:r>
              <a:rPr lang="ru-RU" sz="1200" b="0" i="0" u="none" strike="noStrike" cap="none" dirty="0" err="1">
                <a:solidFill>
                  <a:srgbClr val="000000"/>
                </a:solidFill>
                <a:effectLst/>
                <a:latin typeface="Calibri"/>
                <a:ea typeface="Calibri"/>
                <a:cs typeface="Calibri"/>
                <a:sym typeface="Calibri"/>
              </a:rPr>
              <a:t>mmap</a:t>
            </a:r>
            <a:r>
              <a:rPr lang="ru-RU" sz="1200" b="0" i="0" u="none" strike="noStrike" cap="none" dirty="0">
                <a:solidFill>
                  <a:srgbClr val="000000"/>
                </a:solidFill>
                <a:effectLst/>
                <a:latin typeface="Calibri"/>
                <a:ea typeface="Calibri"/>
                <a:cs typeface="Calibri"/>
                <a:sym typeface="Calibri"/>
              </a:rPr>
              <a:t>. Отчасти в этом есть смысл фразы, что процессу доступно больше памяти, чем есть в системе. Точнее было бы сказать - доступно адресов больше чем памяти. Теперь можно пощупать это все. Часть секций появляется и имеет смысл только после запуска программы. Но некоторые можно увидеть уже после сборки.</a:t>
            </a:r>
            <a:endParaRPr dirty="0"/>
          </a:p>
        </p:txBody>
      </p:sp>
      <p:sp>
        <p:nvSpPr>
          <p:cNvPr id="401" name="Google Shape;401;g79ee40d3c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9ee40d3c7_0_5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&lt;разбор примера 2_proc_memory.c&gt;</a:t>
            </a:r>
            <a:endParaRPr/>
          </a:p>
          <a:p>
            <a:pPr marL="0" lvl="0" indent="0" algn="l" rtl="0">
              <a:spcBef>
                <a:spcPts val="0"/>
              </a:spcBef>
              <a:spcAft>
                <a:spcPts val="0"/>
              </a:spcAft>
              <a:buNone/>
            </a:pPr>
            <a:endParaRPr/>
          </a:p>
          <a:p>
            <a:pPr marL="0" lvl="0" indent="0" algn="l" rtl="0">
              <a:spcBef>
                <a:spcPts val="0"/>
              </a:spcBef>
              <a:spcAft>
                <a:spcPts val="0"/>
              </a:spcAft>
              <a:buNone/>
            </a:pPr>
            <a:r>
              <a:rPr lang="ru-RU"/>
              <a:t>Для этого соберем программу из примера командой gcc -c 2_proc_memory.c -o obj.o. Эта команда создаст объектный файл obj.o - эти файлы содержат секции кода, данных и bss. Они могут объединяться в один исполняемый файл, как и работают статические библиотеки. Чтобы увидеть содержимое файла, можно использовать команду objdump -s -d obj.o (или gobjdump -s -d obj.o на Mac). На слайде можно увидеть ее вывод на Mac и на Linux. В обоих случаях есть секция text - там лежат машинные инструкции и некоторые их аргументы. При помощи опции -s я напечатал все секции, а используя -d я смотрю ассемблер - там лучше видно некоторые константы.</a:t>
            </a:r>
            <a:endParaRPr/>
          </a:p>
          <a:p>
            <a:pPr marL="0" lvl="0" indent="0" algn="l" rtl="0">
              <a:spcBef>
                <a:spcPts val="0"/>
              </a:spcBef>
              <a:spcAft>
                <a:spcPts val="0"/>
              </a:spcAft>
              <a:buNone/>
            </a:pPr>
            <a:endParaRPr/>
          </a:p>
          <a:p>
            <a:pPr marL="0" lvl="0" indent="0" algn="l" rtl="0">
              <a:spcBef>
                <a:spcPts val="0"/>
              </a:spcBef>
              <a:spcAft>
                <a:spcPts val="0"/>
              </a:spcAft>
              <a:buNone/>
            </a:pPr>
            <a:r>
              <a:rPr lang="ru-RU"/>
              <a:t> На Mac содержимое секции .text чуть отличается - там нет никаких строк, они все в секциях .cstring, .const. В Linux даже таких секций нет, и в .text константы есть. Тут уже заметна разница двух систем. Далее разбор будет про Linux.</a:t>
            </a:r>
            <a:endParaRPr/>
          </a:p>
          <a:p>
            <a:pPr marL="0" lvl="0" indent="0" algn="l" rtl="0">
              <a:spcBef>
                <a:spcPts val="0"/>
              </a:spcBef>
              <a:spcAft>
                <a:spcPts val="0"/>
              </a:spcAft>
              <a:buNone/>
            </a:pPr>
            <a:endParaRPr/>
          </a:p>
          <a:p>
            <a:pPr marL="0" lvl="0" indent="0" algn="l" rtl="0">
              <a:spcBef>
                <a:spcPts val="0"/>
              </a:spcBef>
              <a:spcAft>
                <a:spcPts val="0"/>
              </a:spcAft>
              <a:buNone/>
            </a:pPr>
            <a:r>
              <a:rPr lang="ru-RU"/>
              <a:t>Как видно, в эту секцию попали инициализаторы некоторых переменных: 'x', 32, 64, 128. Еще в полном выводе можно увидеть вызовы функций, их имена. Но сюда не попали str, str2 и str3 - где они?</a:t>
            </a:r>
            <a:endParaRPr/>
          </a:p>
        </p:txBody>
      </p:sp>
      <p:sp>
        <p:nvSpPr>
          <p:cNvPr id="407" name="Google Shape;407;g79ee40d3c7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9ee40d3c7_0_5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&lt;разбор примера 2_proc_memory.c&gt;</a:t>
            </a:r>
            <a:endParaRPr/>
          </a:p>
          <a:p>
            <a:pPr marL="0" lvl="0" indent="0" algn="l" rtl="0">
              <a:spcBef>
                <a:spcPts val="0"/>
              </a:spcBef>
              <a:spcAft>
                <a:spcPts val="0"/>
              </a:spcAft>
              <a:buNone/>
            </a:pPr>
            <a:endParaRPr/>
          </a:p>
          <a:p>
            <a:pPr marL="0" lvl="0" indent="0" algn="l" rtl="0">
              <a:spcBef>
                <a:spcPts val="0"/>
              </a:spcBef>
              <a:spcAft>
                <a:spcPts val="0"/>
              </a:spcAft>
              <a:buNone/>
            </a:pPr>
            <a:r>
              <a:rPr lang="ru-RU"/>
              <a:t>Для этого соберем программу из примера командой gcc -c 2_proc_memory.c -o obj.o. Эта команда создаст объектный файл obj.o - эти файлы содержат секции кода, данных и bss. Они могут объединяться в один исполняемый файл, как и работают статические библиотеки. Чтобы увидеть содержимое файла, можно использовать команду objdump -s -d obj.o (или gobjdump -s -d obj.o на Mac). На слайде можно увидеть ее вывод на Mac и на Linux. В обоих случаях есть секция text - там лежат машинные инструкции и некоторые их аргументы. При помощи опции -s я напечатал все секции, а используя -d я смотрю ассемблер - там лучше видно некоторые константы.</a:t>
            </a:r>
            <a:endParaRPr/>
          </a:p>
          <a:p>
            <a:pPr marL="0" lvl="0" indent="0" algn="l" rtl="0">
              <a:spcBef>
                <a:spcPts val="0"/>
              </a:spcBef>
              <a:spcAft>
                <a:spcPts val="0"/>
              </a:spcAft>
              <a:buNone/>
            </a:pPr>
            <a:endParaRPr/>
          </a:p>
          <a:p>
            <a:pPr marL="0" lvl="0" indent="0" algn="l" rtl="0">
              <a:spcBef>
                <a:spcPts val="0"/>
              </a:spcBef>
              <a:spcAft>
                <a:spcPts val="0"/>
              </a:spcAft>
              <a:buNone/>
            </a:pPr>
            <a:r>
              <a:rPr lang="ru-RU"/>
              <a:t> На Mac содержимое секции .text чуть отличается - там нет никаких строк, они все в секциях .cstring, .const. В Linux даже таких секций нет, и в .text константы есть. Тут уже заметна разница двух систем. Далее разбор будет про Linux.</a:t>
            </a:r>
            <a:endParaRPr/>
          </a:p>
          <a:p>
            <a:pPr marL="0" lvl="0" indent="0" algn="l" rtl="0">
              <a:spcBef>
                <a:spcPts val="0"/>
              </a:spcBef>
              <a:spcAft>
                <a:spcPts val="0"/>
              </a:spcAft>
              <a:buNone/>
            </a:pPr>
            <a:endParaRPr/>
          </a:p>
          <a:p>
            <a:pPr marL="0" lvl="0" indent="0" algn="l" rtl="0">
              <a:spcBef>
                <a:spcPts val="0"/>
              </a:spcBef>
              <a:spcAft>
                <a:spcPts val="0"/>
              </a:spcAft>
              <a:buNone/>
            </a:pPr>
            <a:r>
              <a:rPr lang="ru-RU"/>
              <a:t>Как видно, в эту секцию попали инициализаторы некоторых переменных: 'x', 32, 64, 128. Еще в полном выводе можно увидеть вызовы функций, их имена. Но сюда не попали str, str2 и str3 - где они?</a:t>
            </a:r>
            <a:endParaRPr/>
          </a:p>
        </p:txBody>
      </p:sp>
      <p:sp>
        <p:nvSpPr>
          <p:cNvPr id="407" name="Google Shape;407;g79ee40d3c7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855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9330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9ee40d3c7_0_5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Дело в том, как язык C обрабатывает разные способы инициализации строк: const char *, const char [], char []. Если константную строку присвоить в const char *, то это равносильно объявлению переменной типа const char *, которую можно менять, и отдельному объявлению строки "...". Эту строку уже менять нельзя и она попадает в read-only часть initialized данных, а не в text секцию. Если строку объявить как const char [], то это константный массив символов, а не отдельно указатель и отдельно строка. Итого, что есть: str4 и str5 попали в .text, а str1, str2, str3 - в .data. Но что-то тут не так. Str4 и str2 объявлены одинаково. Почему в разных секциях?</a:t>
            </a:r>
            <a:endParaRPr/>
          </a:p>
        </p:txBody>
      </p:sp>
      <p:sp>
        <p:nvSpPr>
          <p:cNvPr id="419" name="Google Shape;419;g79ee40d3c7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9ee40d3c7_0_5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Дело в том, что str4 - массив создаваемый на стеке при вызове функции test_stack(), а не глобальная переменная. Поэтому str2 попал в data, а str4 видно в text. Char [] - это тоже массив символов, но уже не константный, и да и тут он объявлен на стеке, а потому не попадает ни в константную память, ни вообще в глобальную - только в text. Причем он не просто там лежит буквально посреди кода, а его запись на стек размазана по нескольким инструкциям, которые запишут эту строку на стек. Везде, где я тут говорю, что какие-то данные лежат в .text на стеке, я имею ввиду, что .text содержит прямые инструкции для записи этих данных на стек. Ведь самого стека тут еще нет. Он появляется после старта процесса.</a:t>
            </a:r>
            <a:endParaRPr/>
          </a:p>
        </p:txBody>
      </p:sp>
      <p:sp>
        <p:nvSpPr>
          <p:cNvPr id="425" name="Google Shape;425;g79ee40d3c7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9ee40d3c7_0_5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Дело в том, что str4 - массив создаваемый на стеке при вызове функции test_stack(), а не глобальная переменная. Поэтому str2 попал в data, а str4 видно в text. Char [] - это тоже массив символов, но уже не константный, и да и тут он объявлен на стеке, а потому не попадает ни в константную память, ни вообще в глобальную - только в text. Причем он не просто там лежит буквально посреди кода, а его запись на стек размазана по нескольким инструкциям, которые запишут эту строку на стек. Везде, где я тут говорю, что какие-то данные лежат в .text на стеке, я имею ввиду, что .text содержит прямые инструкции для записи этих данных на стек. Ведь самого стека тут еще нет. Он появляется после старта процесса.</a:t>
            </a:r>
            <a:endParaRPr/>
          </a:p>
        </p:txBody>
      </p:sp>
      <p:sp>
        <p:nvSpPr>
          <p:cNvPr id="425" name="Google Shape;425;g79ee40d3c7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566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9ee40d3c7_0_59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Теперь посмотрим стек. Это такая память, которая используется для хранения аргументов функций и их локальных переменных. Его особенности - он быстрый, переиспользуется за счет уменьшения при возврате из функции, и растет вниз: самый большой адрес на стеке в его начале, а потом адреса убывают. То есть вызвали функцию - на стек легли ее аргументы и локальные переменные, поиспользовались, функция вернулась. Следующий вызов будет использовать ту же память. Посмотрим примеры.</a:t>
            </a:r>
            <a:endParaRPr/>
          </a:p>
        </p:txBody>
      </p:sp>
      <p:sp>
        <p:nvSpPr>
          <p:cNvPr id="431" name="Google Shape;431;g79ee40d3c7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79ee40d3c7_0_5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Вызовем программу, скомпилированную ранее. Для этого надо превратить объектный файл в исполняемый: gcc obj.o. Это создаст файл a.out, который можно вызвать. В выводе видно, что адрес переменной main.a больше, чем адрес переменной test_stack.a. Они обе на стеке и адреса уменьшаются в глубину стека. Более того, если вызвать функцию два раза, то на второй раз переменная test_stack.a ляжет на то же место, где она была в прошлый раз, и где ее записали как 10 - это видно на печати.</a:t>
            </a:r>
            <a:endParaRPr/>
          </a:p>
        </p:txBody>
      </p:sp>
      <p:sp>
        <p:nvSpPr>
          <p:cNvPr id="437" name="Google Shape;437;g79ee40d3c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9ee40d3c7_0_6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Стек увидеть в объектном файле нельзя - он создается только при появлении процесса. Но даже так есть способ посмотреть на эту память, а заодно и на кучу, на mmap регионы. Для этого можно обратиться к ядру через файловую систему /proc - это такая особая псевдопапка в linux, откуда можно доставать различные характеристики системы. В ядре чтения из /proc реализуются как обычные операции файловой системы, только никаких файлов внутри нет. На Mac обычно под каждую задачу своя утилита. В этом плане Mac совсем не следует концепции Unix "все есть файл". На нем можно сделать распечатку виртуальной памяти командой vmmap.</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3_fs_proc.c&gt;</a:t>
            </a:r>
            <a:endParaRPr/>
          </a:p>
          <a:p>
            <a:pPr marL="0" lvl="0" indent="0" algn="l" rtl="0">
              <a:spcBef>
                <a:spcPts val="0"/>
              </a:spcBef>
              <a:spcAft>
                <a:spcPts val="0"/>
              </a:spcAft>
              <a:buNone/>
            </a:pPr>
            <a:endParaRPr/>
          </a:p>
          <a:p>
            <a:pPr marL="0" lvl="0" indent="0" algn="l" rtl="0">
              <a:spcBef>
                <a:spcPts val="0"/>
              </a:spcBef>
              <a:spcAft>
                <a:spcPts val="0"/>
              </a:spcAft>
              <a:buNone/>
            </a:pPr>
            <a:r>
              <a:rPr lang="ru-RU"/>
              <a:t> В примере я открываю /proc//maps точно так же, как обычный файл и читаю из него в текстовом виде информацию о своих VMA.</a:t>
            </a:r>
            <a:endParaRPr/>
          </a:p>
        </p:txBody>
      </p:sp>
      <p:sp>
        <p:nvSpPr>
          <p:cNvPr id="443" name="Google Shape;443;g79ee40d3c7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9ee40d3c7_0_60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Здесь можно найти все свои сегменты виртуальной памяти. </a:t>
            </a:r>
            <a:endParaRPr/>
          </a:p>
          <a:p>
            <a:pPr marL="0" lvl="0" indent="0" algn="l" rtl="0">
              <a:spcBef>
                <a:spcPts val="0"/>
              </a:spcBef>
              <a:spcAft>
                <a:spcPts val="0"/>
              </a:spcAft>
              <a:buNone/>
            </a:pPr>
            <a:endParaRPr/>
          </a:p>
          <a:p>
            <a:pPr marL="0" lvl="0" indent="0" algn="l" rtl="0">
              <a:spcBef>
                <a:spcPts val="0"/>
              </a:spcBef>
              <a:spcAft>
                <a:spcPts val="0"/>
              </a:spcAft>
              <a:buNone/>
            </a:pPr>
            <a:r>
              <a:rPr lang="ru-RU"/>
              <a:t> У каждой VMA есть файл (см. вывод из maps и структуру vm_area_struct). Тут можно посмотреть, откуда подняли сегмент. Если файла нет, то это анонимный сегмент - это стек, динамическая память. Как видно, тут у каждой части программы, у каждой библиотеки есть свои сегменты. Различать назначения и свойства сегментов можно по флагам rwxp. Заметьте, как у памяти, которую я поднял через mmap с флагом shared стоит этот флаг в maps: r--s. Это значит, что в нее могут писать разные процессы. У остальных стоит флаг p - это значит private. Если будут писать в эту память, то сработает copy-on-write, если туда вообще можно писать. Почему у памяти может не быть w, но она private? - вероятно просто так было проще сделать на уровне ядра.</a:t>
            </a:r>
            <a:endParaRPr/>
          </a:p>
          <a:p>
            <a:pPr marL="0" lvl="0" indent="0" algn="l" rtl="0">
              <a:spcBef>
                <a:spcPts val="0"/>
              </a:spcBef>
              <a:spcAft>
                <a:spcPts val="0"/>
              </a:spcAft>
              <a:buNone/>
            </a:pPr>
            <a:endParaRPr/>
          </a:p>
          <a:p>
            <a:pPr marL="0" lvl="0" indent="0" algn="l" rtl="0">
              <a:spcBef>
                <a:spcPts val="0"/>
              </a:spcBef>
              <a:spcAft>
                <a:spcPts val="0"/>
              </a:spcAft>
              <a:buNone/>
            </a:pPr>
            <a:r>
              <a:rPr lang="ru-RU"/>
              <a:t> В примере вы можете видеть, что я создал shared память. Я это сделал только для того, чтобы хоть один shared сегмент появился в /proc//maps, но на всякий случай покажу, что она и правда shared.</a:t>
            </a:r>
            <a:endParaRPr/>
          </a:p>
        </p:txBody>
      </p:sp>
      <p:sp>
        <p:nvSpPr>
          <p:cNvPr id="449" name="Google Shape;449;g79ee40d3c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79ee40d3c7_0_6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&lt;разбор примера 4_shared_mem.c&gt;</a:t>
            </a:r>
            <a:endParaRPr/>
          </a:p>
          <a:p>
            <a:pPr marL="0" lvl="0" indent="0" algn="l" rtl="0">
              <a:spcBef>
                <a:spcPts val="0"/>
              </a:spcBef>
              <a:spcAft>
                <a:spcPts val="0"/>
              </a:spcAft>
              <a:buNone/>
            </a:pPr>
            <a:endParaRPr/>
          </a:p>
          <a:p>
            <a:pPr marL="0" lvl="0" indent="0" algn="l" rtl="0">
              <a:spcBef>
                <a:spcPts val="0"/>
              </a:spcBef>
              <a:spcAft>
                <a:spcPts val="0"/>
              </a:spcAft>
              <a:buNone/>
            </a:pPr>
            <a:r>
              <a:rPr lang="ru-RU"/>
              <a:t>Здесь я создал две памяти - одну приватную на куче и одну shared в области mmap. После fork() начинает работать copy-on-write. Когда потомок попытается поменять приватную память, у него создастся копия этой памяти. Но когда он меняет разделяемую память, это становится видно в родителе. Можно в этом убедиться, распечатав значения первого байта - у родителя он обновился.</a:t>
            </a:r>
            <a:endParaRPr/>
          </a:p>
        </p:txBody>
      </p:sp>
      <p:sp>
        <p:nvSpPr>
          <p:cNvPr id="455" name="Google Shape;455;g79ee40d3c7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79ee40d3c7_0_6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Я как-то говорил в начале про еще одну секцию - переменные командой строки и окружения - что они даже до стека, и мы видели их на выводе /proc/maps. Посмотрим следующий пример. </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5_argv_env.c&gt;</a:t>
            </a:r>
            <a:endParaRPr/>
          </a:p>
          <a:p>
            <a:pPr marL="0" lvl="0" indent="0" algn="l" rtl="0">
              <a:spcBef>
                <a:spcPts val="0"/>
              </a:spcBef>
              <a:spcAft>
                <a:spcPts val="0"/>
              </a:spcAft>
              <a:buNone/>
            </a:pPr>
            <a:endParaRPr/>
          </a:p>
          <a:p>
            <a:pPr marL="0" lvl="0" indent="0" algn="l" rtl="0">
              <a:spcBef>
                <a:spcPts val="0"/>
              </a:spcBef>
              <a:spcAft>
                <a:spcPts val="0"/>
              </a:spcAft>
              <a:buNone/>
            </a:pPr>
            <a:r>
              <a:rPr lang="ru-RU"/>
              <a:t> Здесь я печатаю 4 разных секции памяти: переменные окружения, аргументы командой строки, стек и кучу. Как видно, они упорядочены именно в таком порядке. Интересно, что на Mac куча куда ближе к стеку, чем на Linux. Не могу сказать, с чем это связано, так как не спец. по ядру Mac.</a:t>
            </a:r>
            <a:endParaRPr/>
          </a:p>
          <a:p>
            <a:pPr marL="0" lvl="0" indent="0" algn="l" rtl="0">
              <a:spcBef>
                <a:spcPts val="0"/>
              </a:spcBef>
              <a:spcAft>
                <a:spcPts val="0"/>
              </a:spcAft>
              <a:buNone/>
            </a:pPr>
            <a:endParaRPr/>
          </a:p>
          <a:p>
            <a:pPr marL="0" lvl="0" indent="0" algn="l" rtl="0">
              <a:spcBef>
                <a:spcPts val="0"/>
              </a:spcBef>
              <a:spcAft>
                <a:spcPts val="0"/>
              </a:spcAft>
              <a:buNone/>
            </a:pPr>
            <a:r>
              <a:rPr lang="ru-RU"/>
              <a:t> Кстати о переменных окружения - очень удобная вещь. Через нее можно передавать параметры сразу многим программам, указывать путь к исполняемым файлам (переменная PATH). В Tarantool эти переменные очень активно используются в тестах, чтобы передать в тест некоторые параметры из программы, которая тесты запускает. Можно рассматривать переменные окружения как еще один список параметров, но только именованных. Их можно получать через getenv и менять через setenv. Довольно тривиально. Еще их можно получить в виде массива из строк "name=value". Для этого у функции main объявляют третий аргумент - массив этих самых переменных. Но количество вроде argc не передают, а потому определить конец массива можно по NULL в конце. Можно считать переменные окружения особыми глобальными переменными типа const char *.</a:t>
            </a:r>
            <a:endParaRPr/>
          </a:p>
        </p:txBody>
      </p:sp>
      <p:sp>
        <p:nvSpPr>
          <p:cNvPr id="467" name="Google Shape;467;g79ee40d3c7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79ee40d3c7_0_6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И последнее про память. Когда нужно, чтобы программа была отлаживаемой через gdb (или lldb), это задают явно в опциях gcc указав -g. Это указание компилятору собрать в объектный файл не только рассмотренные ранее секции, но и секцию отладки. Туда сохраняются имена параметров, функций, что на какой строке в каком файле. Можно увидеть эту секцию в objdump (gobjdump) на файл, собранный с -g. Собрав предыдущий пример с -g и сделав objdump получим такое.</a:t>
            </a:r>
            <a:endParaRPr/>
          </a:p>
          <a:p>
            <a:pPr marL="0" lvl="0" indent="0" algn="l" rtl="0">
              <a:spcBef>
                <a:spcPts val="0"/>
              </a:spcBef>
              <a:spcAft>
                <a:spcPts val="0"/>
              </a:spcAft>
              <a:buNone/>
            </a:pPr>
            <a:endParaRPr/>
          </a:p>
          <a:p>
            <a:pPr marL="0" lvl="0" indent="0" algn="l" rtl="0">
              <a:spcBef>
                <a:spcPts val="0"/>
              </a:spcBef>
              <a:spcAft>
                <a:spcPts val="0"/>
              </a:spcAft>
              <a:buNone/>
            </a:pPr>
            <a:r>
              <a:rPr lang="ru-RU" sz="1100">
                <a:solidFill>
                  <a:schemeClr val="dk1"/>
                </a:solidFill>
                <a:latin typeface="Arial"/>
                <a:ea typeface="Arial"/>
                <a:cs typeface="Arial"/>
                <a:sym typeface="Arial"/>
              </a:rPr>
              <a:t> Я тут почти все вырезал, но смысл остался. Когда программа собрана без -g, это просто машинный код. Если такая программа падает, то вывода либо нет, либо это немного ассемблерных инструкций. Если перед падением ядро сохранило дамп памяти программы, то там тоже будет только ассемблер, автоматически выработанный из машинного кода. Отлаживать такое не каждому дано. Потому есть опция -g - когда она указана, компилятор включает в объектный файл секции с информацией для отладки: каким строкам какой код соответствует в каких файлах, имена функций, переменных. Когда программа падает, она может вывести нормально читаемую информацию. Эти же секции используются, когда программу отлаживают через gdb/lldb.</a:t>
            </a:r>
            <a:endParaRPr/>
          </a:p>
        </p:txBody>
      </p:sp>
      <p:sp>
        <p:nvSpPr>
          <p:cNvPr id="473" name="Google Shape;473;g79ee40d3c7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79ee40d3c7_0_6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Память - не единственный ресурс процесса. Еще один, и пожалуй самый сложный в плане понимания механизмов наследования этого ресурса - открытые файловые дескрипторы. Детально мы разберем файлы на лекции про файловую систему, а сейчас достаточно знать, что есть такие структуры в ядре: struct file и struct inode. Процесс - то есть struct task_struct - хранит в себе таблицу файловых дескрипторов. Таблица - это обычный массив указателей на struct file. Struct file - это представление числового файлового дескриптора в ядре. В нем все атрибуты довольно предсказуемы. Эта структура не представляет файл, это именно файловый дескриптор, который впервые создается при выполнении open и удаляется на последнем close. Если разные процессы откроют один и тот же файл, то у них будут разные struct file, со своими смещениями, правами. Но они будут делить один struct inode - это уже именно описание файла, а не дескриптора.</a:t>
            </a:r>
            <a:endParaRPr/>
          </a:p>
        </p:txBody>
      </p:sp>
      <p:sp>
        <p:nvSpPr>
          <p:cNvPr id="480" name="Google Shape;480;g79ee40d3c7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79ee40d3c7_0_6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Когда процесс запускается, у него есть 3 предоткрытых файловых дескриптора: 0, 1, 2 - input, output, error. В С коде они обычно не используются в таком голом виде, а как STDIN/OUT/ERR_FILENO.</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6_stdout.c&gt;</a:t>
            </a:r>
            <a:endParaRPr/>
          </a:p>
          <a:p>
            <a:pPr marL="0" lvl="0" indent="0" algn="l" rtl="0">
              <a:spcBef>
                <a:spcPts val="0"/>
              </a:spcBef>
              <a:spcAft>
                <a:spcPts val="0"/>
              </a:spcAft>
              <a:buNone/>
            </a:pPr>
            <a:endParaRPr/>
          </a:p>
          <a:p>
            <a:pPr marL="0" lvl="0" indent="0" algn="l" rtl="0">
              <a:spcBef>
                <a:spcPts val="0"/>
              </a:spcBef>
              <a:spcAft>
                <a:spcPts val="0"/>
              </a:spcAft>
              <a:buNone/>
            </a:pPr>
            <a:r>
              <a:rPr lang="ru-RU"/>
              <a:t>В примере я написал в обход printf сразу в файловый дескриптор. Остальные файлы открываются через open.</a:t>
            </a:r>
            <a:endParaRPr/>
          </a:p>
        </p:txBody>
      </p:sp>
      <p:sp>
        <p:nvSpPr>
          <p:cNvPr id="491" name="Google Shape;491;g79ee40d3c7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79ee40d3c7_0_6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Схематично можно нарисовать следующую схему того, как будут выглядеть два процесса, открывшие один файл. У них будут разные struct file для их stdout/in/err и для открытого файла, но у открытого файла будет одна inode. Заметьте, что stderr/out/in не шарят даже inode.</a:t>
            </a:r>
            <a:endParaRPr/>
          </a:p>
        </p:txBody>
      </p:sp>
      <p:sp>
        <p:nvSpPr>
          <p:cNvPr id="503" name="Google Shape;503;g79ee40d3c7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9ee40d3c7_0_6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Дело в том, что если разные программы запущены в разных терминалах, то и вывод/ввод у них будет в разных терминалах. Однако если я запущу их как родителя-потомка, то они будут пользоваться одним терминалом.</a:t>
            </a:r>
            <a:endParaRPr/>
          </a:p>
          <a:p>
            <a:pPr marL="0" lvl="0" indent="0" algn="l" rtl="0">
              <a:spcBef>
                <a:spcPts val="0"/>
              </a:spcBef>
              <a:spcAft>
                <a:spcPts val="0"/>
              </a:spcAft>
              <a:buNone/>
            </a:pPr>
            <a:endParaRPr/>
          </a:p>
        </p:txBody>
      </p:sp>
      <p:sp>
        <p:nvSpPr>
          <p:cNvPr id="509" name="Google Shape;509;g79ee40d3c7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9043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9ee40d3c7_0_6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Перед тем как переходить к тому, как шарятся struct file, сначала посмотрим, какие могут быть проблемы при разных struct file, но одинаковых inode. Канонический пример - запись в конец файла.</a:t>
            </a:r>
            <a:endParaRPr/>
          </a:p>
          <a:p>
            <a:pPr marL="0" lvl="0" indent="0" algn="l" rtl="0">
              <a:spcBef>
                <a:spcPts val="0"/>
              </a:spcBef>
              <a:spcAft>
                <a:spcPts val="0"/>
              </a:spcAft>
              <a:buNone/>
            </a:pPr>
            <a:endParaRPr/>
          </a:p>
          <a:p>
            <a:pPr marL="0" lvl="0" indent="0" algn="l" rtl="0">
              <a:spcBef>
                <a:spcPts val="0"/>
              </a:spcBef>
              <a:spcAft>
                <a:spcPts val="0"/>
              </a:spcAft>
              <a:buNone/>
            </a:pPr>
            <a:r>
              <a:rPr lang="ru-RU"/>
              <a:t>Есть две программы, которые пишут свой pid в файл.</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7_basic_append.c&gt;</a:t>
            </a:r>
            <a:endParaRPr/>
          </a:p>
          <a:p>
            <a:pPr marL="0" lvl="0" indent="0" algn="l" rtl="0">
              <a:spcBef>
                <a:spcPts val="0"/>
              </a:spcBef>
              <a:spcAft>
                <a:spcPts val="0"/>
              </a:spcAft>
              <a:buNone/>
            </a:pPr>
            <a:endParaRPr/>
          </a:p>
          <a:p>
            <a:pPr marL="0" lvl="0" indent="0" algn="l" rtl="0">
              <a:spcBef>
                <a:spcPts val="0"/>
              </a:spcBef>
              <a:spcAft>
                <a:spcPts val="0"/>
              </a:spcAft>
              <a:buNone/>
            </a:pPr>
            <a:r>
              <a:rPr lang="ru-RU"/>
              <a:t>Они открывают один и тот же файл и ждут команду, чтобы записать туда pid. Сначала я запускаю один, он пишет туда pid. Потом второй. Но у второго другой struct file и там смещение осталось на месте - на начало файла. И потому его write стартует оттуда же, откуда был write в первом процессе, и перезапишет старые данные. Это довольно плохое поведение, если это был бы файл логов нескольких процессов. Чтобы предотвратить такое, можно использовать флаг O_APPEND - тогда каждый write будет в ядре сначала смещать курсор в конец файла.</a:t>
            </a:r>
            <a:endParaRPr/>
          </a:p>
        </p:txBody>
      </p:sp>
      <p:sp>
        <p:nvSpPr>
          <p:cNvPr id="517" name="Google Shape;517;g79ee40d3c7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4971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9ee40d3c7_0_6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Это был пример, как шарятся inode, но не шарятся struct file. Но второе тоже возможно. Это функции dup и dup2. Они копируют файловый дескриптор в новый, но struct file у них будет один и тот же. Зачем такое вообще может быть надо?</a:t>
            </a:r>
            <a:endParaRPr/>
          </a:p>
          <a:p>
            <a:pPr marL="0" lvl="0" indent="0" algn="l" rtl="0">
              <a:spcBef>
                <a:spcPts val="0"/>
              </a:spcBef>
              <a:spcAft>
                <a:spcPts val="0"/>
              </a:spcAft>
              <a:buNone/>
            </a:pPr>
            <a:endParaRPr/>
          </a:p>
          <a:p>
            <a:pPr marL="0" lvl="0" indent="0" algn="l" rtl="0">
              <a:spcBef>
                <a:spcPts val="0"/>
              </a:spcBef>
              <a:spcAft>
                <a:spcPts val="0"/>
              </a:spcAft>
              <a:buNone/>
            </a:pPr>
            <a:r>
              <a:rPr lang="ru-RU"/>
              <a:t>Никакой сильно низкоуровневой и системной причины тут нет - эти вызовы лежат в самой основе пайпов - pipe. Это такой канал между двумя процессами, через который они могут посылать друг другу потоки данных при посредничестве ядра. Pipe нужен главным образом для того, чтобы строить конвейер программ - когда одна программа передает свои выходные данные на вход другой. Например, ps aux | grep audio - эта команда запустит программу ps с аргументами aux и команду grep с аргументом audio. Обе команды могут работать и по отдельности, но при помощи dup и pipe можно их связать и заставить думать, что они работают независимо и читают/пишут в stdout/in.</a:t>
            </a:r>
            <a:endParaRPr/>
          </a:p>
        </p:txBody>
      </p:sp>
      <p:sp>
        <p:nvSpPr>
          <p:cNvPr id="531" name="Google Shape;531;g79ee40d3c7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79ee40d3c7_0_6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Для начала посмотрим, как можно копировать дескрипторы без pipe.</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8_dup.c&gt;</a:t>
            </a:r>
            <a:endParaRPr/>
          </a:p>
          <a:p>
            <a:pPr marL="0" lvl="0" indent="0" algn="l" rtl="0">
              <a:spcBef>
                <a:spcPts val="0"/>
              </a:spcBef>
              <a:spcAft>
                <a:spcPts val="0"/>
              </a:spcAft>
              <a:buNone/>
            </a:pPr>
            <a:endParaRPr/>
          </a:p>
          <a:p>
            <a:pPr marL="0" lvl="0" indent="0" algn="l" rtl="0">
              <a:spcBef>
                <a:spcPts val="0"/>
              </a:spcBef>
              <a:spcAft>
                <a:spcPts val="0"/>
              </a:spcAft>
              <a:buNone/>
            </a:pPr>
            <a:r>
              <a:rPr lang="ru-RU"/>
              <a:t>Тут я создал программу, которая открывает файл и копирует получившийся файловый дескриптор. Я пишу в копию, закрываю ее и потом пишу в оригинал. Но в результате в файл записалось все последовательно, а не с перезаписью. Это из-за того, что struct file у них разделяется.</a:t>
            </a:r>
            <a:endParaRPr/>
          </a:p>
        </p:txBody>
      </p:sp>
      <p:sp>
        <p:nvSpPr>
          <p:cNvPr id="537" name="Google Shape;537;g79ee40d3c7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9ed4f80d5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Прежде всего процесс - это работающая программа. Однако это не единственное, из чего состоит процесс. У его памяти есть несколько секций: в текстовой секции хранится код, в секции данных - глобальные переменные, в отдельной секции - стек и в еще одной - куча: память дополнительно выданная ядром. То есть процесс - это еще и данные. Некоторые секции делятся между потоками - это ветви выполнения одного процесса. У них, например, разные стеки, но одна и та же куча, часть глобальных переменных. Еще процесс владеет некоторыми ресурсами: дескрипторы файлов, очередь сигналов, объекты IPC.</a:t>
            </a:r>
            <a:endParaRPr/>
          </a:p>
        </p:txBody>
      </p:sp>
      <p:sp>
        <p:nvSpPr>
          <p:cNvPr id="255" name="Google Shape;255;g79ed4f80d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6250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79ee40d3c7_0_6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&lt;разбор примера 9_fork_dup.c&gt;</a:t>
            </a:r>
            <a:endParaRPr/>
          </a:p>
          <a:p>
            <a:pPr marL="0" lvl="0" indent="0" algn="l" rtl="0">
              <a:spcBef>
                <a:spcPts val="0"/>
              </a:spcBef>
              <a:spcAft>
                <a:spcPts val="0"/>
              </a:spcAft>
              <a:buNone/>
            </a:pPr>
            <a:endParaRPr/>
          </a:p>
          <a:p>
            <a:pPr marL="0" lvl="0" indent="0" algn="l" rtl="0">
              <a:spcBef>
                <a:spcPts val="0"/>
              </a:spcBef>
              <a:spcAft>
                <a:spcPts val="0"/>
              </a:spcAft>
              <a:buNone/>
            </a:pPr>
            <a:r>
              <a:rPr lang="ru-RU"/>
              <a:t>В примере я делаю то же самое, что и раньше, только из разных процессов - как видно, результат не поменялся - все записалось последовательно.</a:t>
            </a:r>
            <a:endParaRPr/>
          </a:p>
        </p:txBody>
      </p:sp>
      <p:sp>
        <p:nvSpPr>
          <p:cNvPr id="554" name="Google Shape;554;g79ee40d3c7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79ee40d3c7_0_6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На схеме это выглядит так.</a:t>
            </a:r>
            <a:endParaRPr/>
          </a:p>
        </p:txBody>
      </p:sp>
      <p:sp>
        <p:nvSpPr>
          <p:cNvPr id="560" name="Google Shape;560;g79ee40d3c7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79ee40d3c7_0_7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А теперь вызов pipe. Это такой системный вызов, который создает канал из двух файловых дескрипторов (схема). Выглядит довольно глупо, пока не сделать так, как на следующем примере.</a:t>
            </a:r>
            <a:endParaRPr/>
          </a:p>
        </p:txBody>
      </p:sp>
      <p:sp>
        <p:nvSpPr>
          <p:cNvPr id="566" name="Google Shape;566;g79ee40d3c7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79ee40d3c7_0_7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&lt;разбор примера 10_pipe.c&gt;</a:t>
            </a:r>
            <a:endParaRPr/>
          </a:p>
          <a:p>
            <a:pPr marL="0" lvl="0" indent="0" algn="l" rtl="0">
              <a:spcBef>
                <a:spcPts val="0"/>
              </a:spcBef>
              <a:spcAft>
                <a:spcPts val="0"/>
              </a:spcAft>
              <a:buNone/>
            </a:pPr>
            <a:endParaRPr/>
          </a:p>
          <a:p>
            <a:pPr marL="0" lvl="0" indent="0" algn="l" rtl="0">
              <a:spcBef>
                <a:spcPts val="0"/>
              </a:spcBef>
              <a:spcAft>
                <a:spcPts val="0"/>
              </a:spcAft>
              <a:buNone/>
            </a:pPr>
            <a:r>
              <a:rPr lang="ru-RU"/>
              <a:t>Здесь я создаю два канала - один будет вести из родителя в потомка, а другой наоборот. Через эти два канала процессы могут общаться. Например, родительский процесс может создать много потомков и постепенно собирать с них данные о выполнении некоторой задачи.</a:t>
            </a:r>
            <a:endParaRPr/>
          </a:p>
        </p:txBody>
      </p:sp>
      <p:sp>
        <p:nvSpPr>
          <p:cNvPr id="572" name="Google Shape;572;g79ee40d3c7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79ee40d3c7_0_7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На схеме пример выглядит так. После форка ссылок на разные дескрипторы становится много - 8 штук. Нам надо оставить только 4 таких, чтоб можно было проложить путь от родителя к ребенку и наоборот.</a:t>
            </a:r>
            <a:endParaRPr/>
          </a:p>
          <a:p>
            <a:pPr marL="0" lvl="0" indent="0" algn="l" rtl="0">
              <a:spcBef>
                <a:spcPts val="0"/>
              </a:spcBef>
              <a:spcAft>
                <a:spcPts val="0"/>
              </a:spcAft>
              <a:buNone/>
            </a:pPr>
            <a:endParaRPr/>
          </a:p>
        </p:txBody>
      </p:sp>
      <p:sp>
        <p:nvSpPr>
          <p:cNvPr id="578" name="Google Shape;578;g79ee40d3c7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79ee40d3c7_0_7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На схеме пример выглядит так. После форка ссылок на разные дескрипторы становится много - 8 штук. Нам надо оставить только 4 таких, чтоб можно было проложить путь от родителя к ребенку и наоборот.</a:t>
            </a:r>
            <a:endParaRPr/>
          </a:p>
          <a:p>
            <a:pPr marL="0" lvl="0" indent="0" algn="l" rtl="0">
              <a:spcBef>
                <a:spcPts val="0"/>
              </a:spcBef>
              <a:spcAft>
                <a:spcPts val="0"/>
              </a:spcAft>
              <a:buNone/>
            </a:pPr>
            <a:endParaRPr/>
          </a:p>
        </p:txBody>
      </p:sp>
      <p:sp>
        <p:nvSpPr>
          <p:cNvPr id="578" name="Google Shape;578;g79ee40d3c7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7741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79ee40d3c7_0_7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Если сделать dup2, то все становится еще интереснее - можно заставить потомка думать, что он читает из stdin, а на самом деле он будет читать из pipe.</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11_advanced_pipe.c&gt;</a:t>
            </a:r>
            <a:endParaRPr/>
          </a:p>
          <a:p>
            <a:pPr marL="0" lvl="0" indent="0" algn="l" rtl="0">
              <a:spcBef>
                <a:spcPts val="0"/>
              </a:spcBef>
              <a:spcAft>
                <a:spcPts val="0"/>
              </a:spcAft>
              <a:buNone/>
            </a:pPr>
            <a:endParaRPr/>
          </a:p>
          <a:p>
            <a:pPr marL="0" lvl="0" indent="0" algn="l" rtl="0">
              <a:spcBef>
                <a:spcPts val="0"/>
              </a:spcBef>
              <a:spcAft>
                <a:spcPts val="0"/>
              </a:spcAft>
              <a:buNone/>
            </a:pPr>
            <a:r>
              <a:rPr lang="ru-RU"/>
              <a:t>На примере я создал pipe, затем сделал так, что нулевой файловый дескриптор теперь указывает на читающий конец пайпа. Когда потомок форкается, он читает из стандартного потока ввода, а на самом деле это пайп. Все дело в том, как работает dup2 - он не просто создает еще одну ссылку на файловый дескриптор по другому номеру, но этот другой номер еще и можно выбирать. Если по нему уже есть открытый файл, то dup2 его закроет. То есть можно любой стандартный файловый дескриптор подменить на настоящий файл, или на pipe, как в примере. Тут пайп всего один - от родителя к потомку, но у потомка этот пайп подсоединен к stdin. Поэтому с ним начинают работать функции вроде scanf - внутри они используют ФД 0.</a:t>
            </a:r>
            <a:endParaRPr/>
          </a:p>
        </p:txBody>
      </p:sp>
      <p:sp>
        <p:nvSpPr>
          <p:cNvPr id="584" name="Google Shape;584;g79ee40d3c7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79ee40d3c7_0_7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Отсюда уже один шаг до того, как устроен pipe в консоли - потомок делает exec. Это семейство функций, которые подменяют в программе все, что касается кода, загружая новую программу в тот же процесс. Но файловые дескрипторы остаются те же. А потому можно сделать как на примере. </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12_exec.c&gt;</a:t>
            </a:r>
            <a:endParaRPr/>
          </a:p>
          <a:p>
            <a:pPr marL="0" lvl="0" indent="0" algn="l" rtl="0">
              <a:spcBef>
                <a:spcPts val="0"/>
              </a:spcBef>
              <a:spcAft>
                <a:spcPts val="0"/>
              </a:spcAft>
              <a:buNone/>
            </a:pPr>
            <a:endParaRPr/>
          </a:p>
          <a:p>
            <a:pPr marL="0" lvl="0" indent="0" algn="l" rtl="0">
              <a:spcBef>
                <a:spcPts val="0"/>
              </a:spcBef>
              <a:spcAft>
                <a:spcPts val="0"/>
              </a:spcAft>
              <a:buNone/>
            </a:pPr>
            <a:r>
              <a:rPr lang="ru-RU"/>
              <a:t>Теперь единственная задача ребенка - это вызвать питон. Питон запускается как обычная программа и читает stdin, как он и делал бы это в консоли, вот только stdin на самом деле подсоединен к родительскому пайпу, куда тот пишет какой-нибудь код.</a:t>
            </a:r>
            <a:endParaRPr/>
          </a:p>
        </p:txBody>
      </p:sp>
      <p:sp>
        <p:nvSpPr>
          <p:cNvPr id="593" name="Google Shape;593;g79ee40d3c7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79ee40d3c7_0_7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Я не буду здесь расписывать подробно, какие бывают exec функции. Скажу лишь кратко, что бывают они такие: (слайд), и я использовал execlp, потому что она не требует явного задания переменных окружения и ищет программы по имени так же, как консоль - в PATH. А потому и кончается она на p. Работают они в целом одинаково - подменяют код процесса на другую программу. Разные exec функции отличаются только тем, что дополнительно можно туда передать, как задать переменные окружения, и где искать новую программу.</a:t>
            </a:r>
            <a:endParaRPr/>
          </a:p>
        </p:txBody>
      </p:sp>
      <p:sp>
        <p:nvSpPr>
          <p:cNvPr id="603" name="Google Shape;603;g79ee40d3c7_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9ee40d3c7_0_4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При помощи процессов ядро скрывает от нас детали аппаратуры: кол-во процессоров, объем памяти. Процесс для пользовательских программ виртуализует процессор и память. Со стороны программиста создается иллюзия, что программа выполняется непрерывно, даже если в системе сотни других процессов, вытесняющих ее. Виртуализация памяти создает иллюзию, что процессу доступна вся память системы и даже больше - виртуально можно иметь больше памяти, чем есть в системе.</a:t>
            </a:r>
            <a:endParaRPr/>
          </a:p>
        </p:txBody>
      </p:sp>
      <p:sp>
        <p:nvSpPr>
          <p:cNvPr id="278" name="Google Shape;278;g79ee40d3c7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79ee40d3c7_0_7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Помимо файловых дескрипторов, процессы при fork() копируют еще много чего. Это память для COW, права, идентификаторы пользователей, сигнальные обработчики и маски, ограничения на ресурсы, рабочую директорию. И не наследует локи файлов, очередь сигналов, потоки. Вообще эти вещи могут отличаться на разных системах или версиях одной.</a:t>
            </a:r>
            <a:endParaRPr/>
          </a:p>
        </p:txBody>
      </p:sp>
      <p:sp>
        <p:nvSpPr>
          <p:cNvPr id="611" name="Google Shape;611;g79ee40d3c7_0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79ee40d3c7_0_7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Есть еще одна категория ресурсов, которыми процесс может косвенно владеть. Это IPC (не считая pipe). Некоторые IPC живут только внутри процесса и просто рефаются при форке, например, mmap с флагом shared или pipe. Но есть и такие, которые могут жить дольше создателя или даже вообще без пользователей. Это fifo (так же известный как именованный pipe), очереди сообщений, семафоры, разделяемая память не через mmap. Обычно единственное, чем процесс именно владеет - это данные в этих IPC или лок семафора - их процесс может освободить после завершения, если пользователь это сам задаст. Мы подробнее разберем IPC на отдельной лекции. Пока стоит знать, что их разделение между процессами проще, чем у файлов.</a:t>
            </a:r>
            <a:endParaRPr/>
          </a:p>
        </p:txBody>
      </p:sp>
      <p:sp>
        <p:nvSpPr>
          <p:cNvPr id="619" name="Google Shape;619;g79ee40d3c7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9ee40d3c7_0_7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На этом разбор ресурсов процесса закончен. Дальше кратко о том, что может прерывать работу процесса до ее завершения. Либо это шедулер прервал задачу, потому что у нее закончился timeslice, или нашлась более приоритетная задача, либо это исключение, либо необработанный сигнал особого типа.</a:t>
            </a:r>
            <a:endParaRPr/>
          </a:p>
        </p:txBody>
      </p:sp>
      <p:sp>
        <p:nvSpPr>
          <p:cNvPr id="625" name="Google Shape;625;g79ee40d3c7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9ee40d3c7_0_7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Исключения бывают разные, и начинаются они на уровне аппаратуры. Это не C++ исключения, а более низкоуровневые. Например, деление на 0, доступ к чужой памяти или по некорректному указателю. Аппаратура уведомляет о таких вещах ядро, а оно уже может либо исключение обработать само, либо послать сигнал процессу о том, что у него что-то не так. Обработка на уровне ядра может произойти, если это не критичное исключение, например, кончился стек, но можно его вершину еще подвинуть и продолжить выполнение. Или COW - если процесс пытается писать в память, которая делится между процессами после fork(), то ядро об этом узнает от процессора через прерывание и сделает копию данных. Процесс об этом даже не узнает. </a:t>
            </a:r>
            <a:endParaRPr/>
          </a:p>
          <a:p>
            <a:pPr marL="0" lvl="0" indent="0" algn="l" rtl="0">
              <a:spcBef>
                <a:spcPts val="0"/>
              </a:spcBef>
              <a:spcAft>
                <a:spcPts val="0"/>
              </a:spcAft>
              <a:buNone/>
            </a:pPr>
            <a:endParaRPr/>
          </a:p>
          <a:p>
            <a:pPr marL="0" lvl="0" indent="0" algn="l" rtl="0">
              <a:spcBef>
                <a:spcPts val="0"/>
              </a:spcBef>
              <a:spcAft>
                <a:spcPts val="0"/>
              </a:spcAft>
              <a:buNone/>
            </a:pPr>
            <a:r>
              <a:rPr lang="ru-RU"/>
              <a:t>Если же исключение критическое, то процесс получит сигнал вроде SIGSEGV - Segmentation fault. Обычно такое сложно отлаживать, но в этом сильно помогают некоторые настройки в ядре. Например, можно сказать ядру собирать полную копию памяти упавшего процесса перед его завершением в отдельный файл, и потом такой файл можно запустить и посмотреть, где программа упала.</a:t>
            </a:r>
            <a:endParaRPr/>
          </a:p>
        </p:txBody>
      </p:sp>
      <p:sp>
        <p:nvSpPr>
          <p:cNvPr id="632" name="Google Shape;632;g79ee40d3c7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9ee40d3c7_0_7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g79ee40d3c7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79ee40d3c7_0_7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Все, что мы до сих пор разбирали, это была работа в контексте пользователя - все эти примеры и большинство библиотечных функций. Но как </a:t>
            </a:r>
            <a:r>
              <a:rPr lang="ru-RU" sz="1200" b="0" i="0" u="none" strike="noStrike" cap="none" dirty="0" err="1">
                <a:solidFill>
                  <a:srgbClr val="000000"/>
                </a:solidFill>
                <a:effectLst/>
                <a:latin typeface="Calibri"/>
                <a:ea typeface="Calibri"/>
                <a:cs typeface="Calibri"/>
                <a:sym typeface="Calibri"/>
              </a:rPr>
              <a:t>pipe</a:t>
            </a:r>
            <a:r>
              <a:rPr lang="ru-RU" sz="1200" b="0" i="0" u="none" strike="noStrike" cap="none" dirty="0">
                <a:solidFill>
                  <a:srgbClr val="000000"/>
                </a:solidFill>
                <a:effectLst/>
                <a:latin typeface="Calibri"/>
                <a:ea typeface="Calibri"/>
                <a:cs typeface="Calibri"/>
                <a:sym typeface="Calibri"/>
              </a:rPr>
              <a:t>, IPC, </a:t>
            </a:r>
            <a:r>
              <a:rPr lang="ru-RU" sz="1200" b="0" i="0" u="none" strike="noStrike" cap="none" dirty="0" err="1">
                <a:solidFill>
                  <a:srgbClr val="000000"/>
                </a:solidFill>
                <a:effectLst/>
                <a:latin typeface="Calibri"/>
                <a:ea typeface="Calibri"/>
                <a:cs typeface="Calibri"/>
                <a:sym typeface="Calibri"/>
              </a:rPr>
              <a:t>open</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close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fork</a:t>
            </a:r>
            <a:r>
              <a:rPr lang="ru-RU" sz="1200" b="0" i="0" u="none" strike="noStrike" cap="none" dirty="0">
                <a:solidFill>
                  <a:srgbClr val="000000"/>
                </a:solidFill>
                <a:effectLst/>
                <a:latin typeface="Calibri"/>
                <a:ea typeface="Calibri"/>
                <a:cs typeface="Calibri"/>
                <a:sym typeface="Calibri"/>
              </a:rPr>
              <a:t> обращаются к ядру, чтобы выполнить код в контексте ядра? Этим занимаются системные вызовы. Системные вызовы - причина многих проблем с совместимостью, поскольку их число сильно различается на разных системах, а иногда и поведение не совпадает идеально. Все системные вызовы от пользователя скрыты в API библиотек. Нельзя по библиотечной функции сказать так сразу -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она или нет. Она может им быть, может быть полностью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space</a:t>
            </a:r>
            <a:r>
              <a:rPr lang="ru-RU" sz="1200" b="0" i="0" u="none" strike="noStrike" cap="none" dirty="0">
                <a:solidFill>
                  <a:srgbClr val="000000"/>
                </a:solidFill>
                <a:effectLst/>
                <a:latin typeface="Calibri"/>
                <a:ea typeface="Calibri"/>
                <a:cs typeface="Calibri"/>
                <a:sym typeface="Calibri"/>
              </a:rPr>
              <a:t> функцией, а может состоять из нескольких </a:t>
            </a:r>
            <a:r>
              <a:rPr lang="ru-RU" sz="1200" b="0" i="0" u="none" strike="noStrike" cap="none" dirty="0" err="1">
                <a:solidFill>
                  <a:srgbClr val="000000"/>
                </a:solidFill>
                <a:effectLst/>
                <a:latin typeface="Calibri"/>
                <a:ea typeface="Calibri"/>
                <a:cs typeface="Calibri"/>
                <a:sym typeface="Calibri"/>
              </a:rPr>
              <a:t>сисколов</a:t>
            </a:r>
            <a:r>
              <a:rPr lang="ru-RU" sz="1200" b="0" i="0" u="none" strike="noStrike" cap="none" dirty="0">
                <a:solidFill>
                  <a:srgbClr val="000000"/>
                </a:solidFill>
                <a:effectLst/>
                <a:latin typeface="Calibri"/>
                <a:ea typeface="Calibri"/>
                <a:cs typeface="Calibri"/>
                <a:sym typeface="Calibri"/>
              </a:rPr>
              <a:t>, например, </a:t>
            </a:r>
            <a:r>
              <a:rPr lang="ru-RU" sz="1200" b="0" i="0" u="none" strike="noStrike" cap="none" dirty="0" err="1">
                <a:solidFill>
                  <a:srgbClr val="000000"/>
                </a:solidFill>
                <a:effectLst/>
                <a:latin typeface="Calibri"/>
                <a:ea typeface="Calibri"/>
                <a:cs typeface="Calibri"/>
                <a:sym typeface="Calibri"/>
              </a:rPr>
              <a:t>popen</a:t>
            </a:r>
            <a:r>
              <a:rPr lang="ru-RU" sz="1200" b="0" i="0" u="none" strike="noStrike" cap="none" dirty="0">
                <a:solidFill>
                  <a:srgbClr val="000000"/>
                </a:solidFill>
                <a:effectLst/>
                <a:latin typeface="Calibri"/>
                <a:ea typeface="Calibri"/>
                <a:cs typeface="Calibri"/>
                <a:sym typeface="Calibri"/>
              </a:rPr>
              <a:t> - эта функция делает </a:t>
            </a:r>
            <a:r>
              <a:rPr lang="ru-RU" sz="1200" b="0" i="0" u="none" strike="noStrike" cap="none" dirty="0" err="1">
                <a:solidFill>
                  <a:srgbClr val="000000"/>
                </a:solidFill>
                <a:effectLst/>
                <a:latin typeface="Calibri"/>
                <a:ea typeface="Calibri"/>
                <a:cs typeface="Calibri"/>
                <a:sym typeface="Calibri"/>
              </a:rPr>
              <a:t>fork</a:t>
            </a:r>
            <a:r>
              <a:rPr lang="ru-RU" sz="1200" b="0" i="0" u="none" strike="noStrike" cap="none" dirty="0">
                <a:solidFill>
                  <a:srgbClr val="000000"/>
                </a:solidFill>
                <a:effectLst/>
                <a:latin typeface="Calibri"/>
                <a:ea typeface="Calibri"/>
                <a:cs typeface="Calibri"/>
                <a:sym typeface="Calibri"/>
              </a:rPr>
              <a:t>, открывает </a:t>
            </a:r>
            <a:r>
              <a:rPr lang="ru-RU" sz="1200" b="0" i="0" u="none" strike="noStrike" cap="none" dirty="0" err="1">
                <a:solidFill>
                  <a:srgbClr val="000000"/>
                </a:solidFill>
                <a:effectLst/>
                <a:latin typeface="Calibri"/>
                <a:ea typeface="Calibri"/>
                <a:cs typeface="Calibri"/>
                <a:sym typeface="Calibri"/>
              </a:rPr>
              <a:t>pipe</a:t>
            </a:r>
            <a:r>
              <a:rPr lang="ru-RU" sz="1200" b="0" i="0" u="none" strike="noStrike" cap="none" dirty="0">
                <a:solidFill>
                  <a:srgbClr val="000000"/>
                </a:solidFill>
                <a:effectLst/>
                <a:latin typeface="Calibri"/>
                <a:ea typeface="Calibri"/>
                <a:cs typeface="Calibri"/>
                <a:sym typeface="Calibri"/>
              </a:rPr>
              <a:t> и возвращает указатель на FILE * - текстовый поток вывода запущенного потомка, на котором сделан </a:t>
            </a:r>
            <a:r>
              <a:rPr lang="ru-RU" sz="1200" b="0" i="0" u="none" strike="noStrike" cap="none" dirty="0" err="1">
                <a:solidFill>
                  <a:srgbClr val="000000"/>
                </a:solidFill>
                <a:effectLst/>
                <a:latin typeface="Calibri"/>
                <a:ea typeface="Calibri"/>
                <a:cs typeface="Calibri"/>
                <a:sym typeface="Calibri"/>
              </a:rPr>
              <a:t>exec</a:t>
            </a:r>
            <a:r>
              <a:rPr lang="ru-RU" sz="1200" b="0" i="0" u="none" strike="noStrike" cap="none" dirty="0">
                <a:solidFill>
                  <a:srgbClr val="000000"/>
                </a:solidFill>
                <a:effectLst/>
                <a:latin typeface="Calibri"/>
                <a:ea typeface="Calibri"/>
                <a:cs typeface="Calibri"/>
                <a:sym typeface="Calibri"/>
              </a:rPr>
              <a:t> какой-нибудь программы. Какие функции должна предоставлять система по большей части представлено в стандартах POSIX и </a:t>
            </a:r>
            <a:r>
              <a:rPr lang="ru-RU" sz="1200" b="0" i="0" u="none" strike="noStrike" cap="none" dirty="0" err="1">
                <a:solidFill>
                  <a:srgbClr val="000000"/>
                </a:solidFill>
                <a:effectLst/>
                <a:latin typeface="Calibri"/>
                <a:ea typeface="Calibri"/>
                <a:cs typeface="Calibri"/>
                <a:sym typeface="Calibri"/>
              </a:rPr>
              <a:t>Single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Unix</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Specification</a:t>
            </a:r>
            <a:r>
              <a:rPr lang="ru-RU" sz="1200" b="0" i="0" u="none" strike="noStrike" cap="none" dirty="0">
                <a:solidFill>
                  <a:srgbClr val="000000"/>
                </a:solidFill>
                <a:effectLst/>
                <a:latin typeface="Calibri"/>
                <a:ea typeface="Calibri"/>
                <a:cs typeface="Calibri"/>
                <a:sym typeface="Calibri"/>
              </a:rPr>
              <a:t>, которых придерживается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Но в стандартах, опять же, не написано, что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а что нет.</a:t>
            </a:r>
            <a:endParaRPr dirty="0"/>
          </a:p>
        </p:txBody>
      </p:sp>
      <p:sp>
        <p:nvSpPr>
          <p:cNvPr id="644" name="Google Shape;644;g79ee40d3c7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79ee40d3c7_0_7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 ядре системный вызов - это почти обычная функция, но с некоторыми особенностями. У каждого </a:t>
            </a:r>
            <a:r>
              <a:rPr lang="ru-RU" sz="1200" b="0" i="0" u="none" strike="noStrike" cap="none" dirty="0" err="1">
                <a:solidFill>
                  <a:srgbClr val="000000"/>
                </a:solidFill>
                <a:effectLst/>
                <a:latin typeface="Calibri"/>
                <a:ea typeface="Calibri"/>
                <a:cs typeface="Calibri"/>
                <a:sym typeface="Calibri"/>
              </a:rPr>
              <a:t>сискола</a:t>
            </a:r>
            <a:r>
              <a:rPr lang="ru-RU" sz="1200" b="0" i="0" u="none" strike="noStrike" cap="none" dirty="0">
                <a:solidFill>
                  <a:srgbClr val="000000"/>
                </a:solidFill>
                <a:effectLst/>
                <a:latin typeface="Calibri"/>
                <a:ea typeface="Calibri"/>
                <a:cs typeface="Calibri"/>
                <a:sym typeface="Calibri"/>
              </a:rPr>
              <a:t> есть номер, уникальный идентификатор.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space</a:t>
            </a:r>
            <a:r>
              <a:rPr lang="ru-RU" sz="1200" b="0" i="0" u="none" strike="noStrike" cap="none" dirty="0">
                <a:solidFill>
                  <a:srgbClr val="000000"/>
                </a:solidFill>
                <a:effectLst/>
                <a:latin typeface="Calibri"/>
                <a:ea typeface="Calibri"/>
                <a:cs typeface="Calibri"/>
                <a:sym typeface="Calibri"/>
              </a:rPr>
              <a:t> говорит ядру, какой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звать, именно по номеру, и никогда по имени. Номер </a:t>
            </a:r>
            <a:r>
              <a:rPr lang="ru-RU" sz="1200" b="0" i="0" u="none" strike="noStrike" cap="none" dirty="0" err="1">
                <a:solidFill>
                  <a:srgbClr val="000000"/>
                </a:solidFill>
                <a:effectLst/>
                <a:latin typeface="Calibri"/>
                <a:ea typeface="Calibri"/>
                <a:cs typeface="Calibri"/>
                <a:sym typeface="Calibri"/>
              </a:rPr>
              <a:t>сискола</a:t>
            </a:r>
            <a:r>
              <a:rPr lang="ru-RU" sz="1200" b="0" i="0" u="none" strike="noStrike" cap="none" dirty="0">
                <a:solidFill>
                  <a:srgbClr val="000000"/>
                </a:solidFill>
                <a:effectLst/>
                <a:latin typeface="Calibri"/>
                <a:ea typeface="Calibri"/>
                <a:cs typeface="Calibri"/>
                <a:sym typeface="Calibri"/>
              </a:rPr>
              <a:t> прикрепляется к нему навсегда. Даже если когда-то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удалят из ядра, этот номер нельзя будет занять - иначе уже собранный код будет пытаться вызвать старый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а находить новый. Для этого в ядре даже есть затычка: </a:t>
            </a:r>
            <a:r>
              <a:rPr lang="ru-RU" sz="1200" b="0" i="0" u="none" strike="noStrike" cap="none" dirty="0" err="1">
                <a:solidFill>
                  <a:srgbClr val="000000"/>
                </a:solidFill>
                <a:effectLst/>
                <a:latin typeface="Calibri"/>
                <a:ea typeface="Calibri"/>
                <a:cs typeface="Calibri"/>
                <a:sym typeface="Calibri"/>
              </a:rPr>
              <a:t>sys_ni_syscall</a:t>
            </a:r>
            <a:r>
              <a:rPr lang="ru-RU" sz="1200" b="0" i="0" u="none" strike="noStrike" cap="none" dirty="0">
                <a:solidFill>
                  <a:srgbClr val="000000"/>
                </a:solidFill>
                <a:effectLst/>
                <a:latin typeface="Calibri"/>
                <a:ea typeface="Calibri"/>
                <a:cs typeface="Calibri"/>
                <a:sym typeface="Calibri"/>
              </a:rPr>
              <a:t>() - "не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Эта штука возвращает в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space</a:t>
            </a:r>
            <a:r>
              <a:rPr lang="ru-RU" sz="1200" b="0" i="0" u="none" strike="noStrike" cap="none" dirty="0">
                <a:solidFill>
                  <a:srgbClr val="000000"/>
                </a:solidFill>
                <a:effectLst/>
                <a:latin typeface="Calibri"/>
                <a:ea typeface="Calibri"/>
                <a:cs typeface="Calibri"/>
                <a:sym typeface="Calibri"/>
              </a:rPr>
              <a:t> ошибку ENOSYS.</a:t>
            </a:r>
            <a:endParaRPr dirty="0"/>
          </a:p>
        </p:txBody>
      </p:sp>
      <p:sp>
        <p:nvSpPr>
          <p:cNvPr id="650" name="Google Shape;650;g79ee40d3c7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1088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79ee40d3c7_0_7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Есть два способа выполнять системные вызовы. Первый - очень старый и медленный. Это вызов программного прерывания, на которое ядро заранее регистрирует обработчик. В этот обработчик передается номер </a:t>
            </a:r>
            <a:r>
              <a:rPr lang="ru-RU" sz="1200" b="0" i="0" u="none" strike="noStrike" cap="none" dirty="0" err="1">
                <a:solidFill>
                  <a:srgbClr val="000000"/>
                </a:solidFill>
                <a:effectLst/>
                <a:latin typeface="Calibri"/>
                <a:ea typeface="Calibri"/>
                <a:cs typeface="Calibri"/>
                <a:sym typeface="Calibri"/>
              </a:rPr>
              <a:t>сискола</a:t>
            </a:r>
            <a:r>
              <a:rPr lang="ru-RU" sz="1200" b="0" i="0" u="none" strike="noStrike" cap="none" dirty="0">
                <a:solidFill>
                  <a:srgbClr val="000000"/>
                </a:solidFill>
                <a:effectLst/>
                <a:latin typeface="Calibri"/>
                <a:ea typeface="Calibri"/>
                <a:cs typeface="Calibri"/>
                <a:sym typeface="Calibri"/>
              </a:rPr>
              <a:t>, по которому ядро находит нужную функцию. Инструкция для вызова прерывания -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а код для </a:t>
            </a:r>
            <a:r>
              <a:rPr lang="ru-RU" sz="1200" b="0" i="0" u="none" strike="noStrike" cap="none" dirty="0" err="1">
                <a:solidFill>
                  <a:srgbClr val="000000"/>
                </a:solidFill>
                <a:effectLst/>
                <a:latin typeface="Calibri"/>
                <a:ea typeface="Calibri"/>
                <a:cs typeface="Calibri"/>
                <a:sym typeface="Calibri"/>
              </a:rPr>
              <a:t>сисколов</a:t>
            </a:r>
            <a:r>
              <a:rPr lang="ru-RU" sz="1200" b="0" i="0" u="none" strike="noStrike" cap="none" dirty="0">
                <a:solidFill>
                  <a:srgbClr val="000000"/>
                </a:solidFill>
                <a:effectLst/>
                <a:latin typeface="Calibri"/>
                <a:ea typeface="Calibri"/>
                <a:cs typeface="Calibri"/>
                <a:sym typeface="Calibri"/>
              </a:rPr>
              <a:t> - 0x80. Вот и получается инструкция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0x80. Такая концепция вызова </a:t>
            </a:r>
            <a:r>
              <a:rPr lang="ru-RU" sz="1200" b="0" i="0" u="none" strike="noStrike" cap="none" dirty="0" err="1">
                <a:solidFill>
                  <a:srgbClr val="000000"/>
                </a:solidFill>
                <a:effectLst/>
                <a:latin typeface="Calibri"/>
                <a:ea typeface="Calibri"/>
                <a:cs typeface="Calibri"/>
                <a:sym typeface="Calibri"/>
              </a:rPr>
              <a:t>сисколов</a:t>
            </a:r>
            <a:r>
              <a:rPr lang="ru-RU" sz="1200" b="0" i="0" u="none" strike="noStrike" cap="none" dirty="0">
                <a:solidFill>
                  <a:srgbClr val="000000"/>
                </a:solidFill>
                <a:effectLst/>
                <a:latin typeface="Calibri"/>
                <a:ea typeface="Calibri"/>
                <a:cs typeface="Calibri"/>
                <a:sym typeface="Calibri"/>
              </a:rPr>
              <a:t>, когда для этого используется прерывание, называется </a:t>
            </a:r>
            <a:r>
              <a:rPr lang="ru-RU" sz="1200" b="0" i="0" u="none" strike="noStrike" cap="none" dirty="0" err="1">
                <a:solidFill>
                  <a:srgbClr val="000000"/>
                </a:solidFill>
                <a:effectLst/>
                <a:latin typeface="Calibri"/>
                <a:ea typeface="Calibri"/>
                <a:cs typeface="Calibri"/>
                <a:sym typeface="Calibri"/>
              </a:rPr>
              <a:t>trap</a:t>
            </a:r>
            <a:r>
              <a:rPr lang="ru-RU" sz="1200" b="0" i="0" u="none" strike="noStrike" cap="none" dirty="0">
                <a:solidFill>
                  <a:srgbClr val="000000"/>
                </a:solidFill>
                <a:effectLst/>
                <a:latin typeface="Calibri"/>
                <a:ea typeface="Calibri"/>
                <a:cs typeface="Calibri"/>
                <a:sym typeface="Calibri"/>
              </a:rPr>
              <a:t>, ловушка. Еще один способ выполнения кода в ядре, тоже являющийся ловушкой, использовался в одном из </a:t>
            </a:r>
            <a:r>
              <a:rPr lang="ru-RU" sz="1200" b="0" i="0" u="none" strike="noStrike" cap="none" dirty="0" err="1">
                <a:solidFill>
                  <a:srgbClr val="000000"/>
                </a:solidFill>
                <a:effectLst/>
                <a:latin typeface="Calibri"/>
                <a:ea typeface="Calibri"/>
                <a:cs typeface="Calibri"/>
                <a:sym typeface="Calibri"/>
              </a:rPr>
              <a:t>Windows</a:t>
            </a:r>
            <a:r>
              <a:rPr lang="ru-RU" sz="1200" b="0" i="0" u="none" strike="noStrike" cap="none" dirty="0">
                <a:solidFill>
                  <a:srgbClr val="000000"/>
                </a:solidFill>
                <a:effectLst/>
                <a:latin typeface="Calibri"/>
                <a:ea typeface="Calibri"/>
                <a:cs typeface="Calibri"/>
                <a:sym typeface="Calibri"/>
              </a:rPr>
              <a:t>. Это была инструкция </a:t>
            </a:r>
            <a:r>
              <a:rPr lang="ru-RU" sz="1200" b="0" i="0" u="none" strike="noStrike" cap="none" dirty="0" err="1">
                <a:solidFill>
                  <a:srgbClr val="000000"/>
                </a:solidFill>
                <a:effectLst/>
                <a:latin typeface="Calibri"/>
                <a:ea typeface="Calibri"/>
                <a:cs typeface="Calibri"/>
                <a:sym typeface="Calibri"/>
              </a:rPr>
              <a:t>lock</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nop</a:t>
            </a:r>
            <a:r>
              <a:rPr lang="ru-RU" sz="1200" b="0" i="0" u="none" strike="noStrike" cap="none" dirty="0">
                <a:solidFill>
                  <a:srgbClr val="000000"/>
                </a:solidFill>
                <a:effectLst/>
                <a:latin typeface="Calibri"/>
                <a:ea typeface="Calibri"/>
                <a:cs typeface="Calibri"/>
                <a:sym typeface="Calibri"/>
              </a:rPr>
              <a:t>. Инструкция </a:t>
            </a:r>
            <a:r>
              <a:rPr lang="ru-RU" sz="1200" b="0" i="0" u="none" strike="noStrike" cap="none" dirty="0" err="1">
                <a:solidFill>
                  <a:srgbClr val="000000"/>
                </a:solidFill>
                <a:effectLst/>
                <a:latin typeface="Calibri"/>
                <a:ea typeface="Calibri"/>
                <a:cs typeface="Calibri"/>
                <a:sym typeface="Calibri"/>
              </a:rPr>
              <a:t>lock</a:t>
            </a:r>
            <a:r>
              <a:rPr lang="ru-RU" sz="1200" b="0" i="0" u="none" strike="noStrike" cap="none" dirty="0">
                <a:solidFill>
                  <a:srgbClr val="000000"/>
                </a:solidFill>
                <a:effectLst/>
                <a:latin typeface="Calibri"/>
                <a:ea typeface="Calibri"/>
                <a:cs typeface="Calibri"/>
                <a:sym typeface="Calibri"/>
              </a:rPr>
              <a:t> делает выполнение другой инструкции атомарным, а </a:t>
            </a:r>
            <a:r>
              <a:rPr lang="ru-RU" sz="1200" b="0" i="0" u="none" strike="noStrike" cap="none" dirty="0" err="1">
                <a:solidFill>
                  <a:srgbClr val="000000"/>
                </a:solidFill>
                <a:effectLst/>
                <a:latin typeface="Calibri"/>
                <a:ea typeface="Calibri"/>
                <a:cs typeface="Calibri"/>
                <a:sym typeface="Calibri"/>
              </a:rPr>
              <a:t>nop</a:t>
            </a:r>
            <a:r>
              <a:rPr lang="ru-RU" sz="1200" b="0" i="0" u="none" strike="noStrike" cap="none" dirty="0">
                <a:solidFill>
                  <a:srgbClr val="000000"/>
                </a:solidFill>
                <a:effectLst/>
                <a:latin typeface="Calibri"/>
                <a:ea typeface="Calibri"/>
                <a:cs typeface="Calibri"/>
                <a:sym typeface="Calibri"/>
              </a:rPr>
              <a:t> - это пропуск инструкции. Такая комбинация была не валидна, и тоже приводила к вызову обработчика в ядре. Когда процессор получает программное прерывание, он должен найти адрес его обработчика в таблице IDT. Поиск в IDT, это обычно чтение из кэш памяти. Второй способ - специальная инструкция процессора, выделенная для </a:t>
            </a:r>
            <a:r>
              <a:rPr lang="ru-RU" sz="1200" b="0" i="0" u="none" strike="noStrike" cap="none" dirty="0" err="1">
                <a:solidFill>
                  <a:srgbClr val="000000"/>
                </a:solidFill>
                <a:effectLst/>
                <a:latin typeface="Calibri"/>
                <a:ea typeface="Calibri"/>
                <a:cs typeface="Calibri"/>
                <a:sym typeface="Calibri"/>
              </a:rPr>
              <a:t>сисколов</a:t>
            </a:r>
            <a:r>
              <a:rPr lang="ru-RU" sz="1200" b="0" i="0" u="none" strike="noStrike" cap="none" dirty="0">
                <a:solidFill>
                  <a:srgbClr val="000000"/>
                </a:solidFill>
                <a:effectLst/>
                <a:latin typeface="Calibri"/>
                <a:ea typeface="Calibri"/>
                <a:cs typeface="Calibri"/>
                <a:sym typeface="Calibri"/>
              </a:rPr>
              <a:t>. Такими инструкциями стали одновременно </a:t>
            </a:r>
            <a:r>
              <a:rPr lang="ru-RU" sz="1200" b="0" i="0" u="none" strike="noStrike" cap="none" dirty="0" err="1">
                <a:solidFill>
                  <a:srgbClr val="000000"/>
                </a:solidFill>
                <a:effectLst/>
                <a:latin typeface="Calibri"/>
                <a:ea typeface="Calibri"/>
                <a:cs typeface="Calibri"/>
                <a:sym typeface="Calibri"/>
              </a:rPr>
              <a:t>syscall</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sysenter</a:t>
            </a:r>
            <a:r>
              <a:rPr lang="ru-RU" sz="1200" b="0" i="0" u="none" strike="noStrike" cap="none" dirty="0">
                <a:solidFill>
                  <a:srgbClr val="000000"/>
                </a:solidFill>
                <a:effectLst/>
                <a:latin typeface="Calibri"/>
                <a:ea typeface="Calibri"/>
                <a:cs typeface="Calibri"/>
                <a:sym typeface="Calibri"/>
              </a:rPr>
              <a:t>, созданные для </a:t>
            </a:r>
            <a:r>
              <a:rPr lang="ru-RU" sz="1200" b="0" i="0" u="none" strike="noStrike" cap="none" dirty="0" err="1">
                <a:solidFill>
                  <a:srgbClr val="000000"/>
                </a:solidFill>
                <a:effectLst/>
                <a:latin typeface="Calibri"/>
                <a:ea typeface="Calibri"/>
                <a:cs typeface="Calibri"/>
                <a:sym typeface="Calibri"/>
              </a:rPr>
              <a:t>amd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intel</a:t>
            </a:r>
            <a:r>
              <a:rPr lang="ru-RU" sz="1200" b="0" i="0" u="none" strike="noStrike" cap="none" dirty="0">
                <a:solidFill>
                  <a:srgbClr val="000000"/>
                </a:solidFill>
                <a:effectLst/>
                <a:latin typeface="Calibri"/>
                <a:ea typeface="Calibri"/>
                <a:cs typeface="Calibri"/>
                <a:sym typeface="Calibri"/>
              </a:rPr>
              <a:t> процессоров. Сейчас вроде как обе поддерживаются везде. Эти инструкции не пользуются IDT и вообще не считают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прерыванием. Они сразу прыгают на обработчик прерывания. В этом суть того, почему они так быстры по сравнению с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0x80 - они не делают поиск в IDT. Как они тогда знают куда прыгать? - для этого адрес обработчика прерывания кладется ядром в спец регистр. Так что вместо поиска в кэше в IDT имеется просто чтение регистра.</a:t>
            </a:r>
            <a:endParaRPr dirty="0"/>
          </a:p>
        </p:txBody>
      </p:sp>
      <p:sp>
        <p:nvSpPr>
          <p:cNvPr id="662" name="Google Shape;662;g79ee40d3c7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9ee40d3c7_0_7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Как передаются аргументы, включая номер системного вызова? На регистр eax процесс сохраняет номер сискола перед его вызовом. Ядро достает оттуда номер сискола и по таблице всех сисколов достает нужную функцию. Как передать параметры? - через регистры или через стек. Когда параметров мало (&lt; 5), то они тоже сохраняются на регистры (или указатели на них). Если параметров больше, то на регистры сохраняется только одно - где на стеке эти параметры лежат. Возврат результата делается через eax.</a:t>
            </a:r>
            <a:endParaRPr/>
          </a:p>
        </p:txBody>
      </p:sp>
      <p:sp>
        <p:nvSpPr>
          <p:cNvPr id="668" name="Google Shape;668;g79ee40d3c7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9ee40d3c7_0_4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В ядре каждый процесс представлен структурой struct task_struct. Мы разбирали ее на прошлой лекции. Напомню основные моменты: там хранится вся информация о процессе - его идентификатор PID - Process ID, его ресурсы: память, файлы, ссылки на IPC, сигналы. Через эту структуру в ядре проходит вся работа с процессом.</a:t>
            </a:r>
            <a:endParaRPr/>
          </a:p>
          <a:p>
            <a:pPr marL="0" lvl="0" indent="0" algn="l" rtl="0">
              <a:spcBef>
                <a:spcPts val="0"/>
              </a:spcBef>
              <a:spcAft>
                <a:spcPts val="0"/>
              </a:spcAft>
              <a:buNone/>
            </a:pPr>
            <a:endParaRPr/>
          </a:p>
          <a:p>
            <a:pPr marL="0" lvl="0" indent="0" algn="l" rtl="0">
              <a:spcBef>
                <a:spcPts val="0"/>
              </a:spcBef>
              <a:spcAft>
                <a:spcPts val="0"/>
              </a:spcAft>
              <a:buNone/>
            </a:pPr>
            <a:r>
              <a:rPr lang="ru-RU"/>
              <a:t>https://elixir.bootlin.com/linux/latest/source/include/linux/sched.h</a:t>
            </a:r>
            <a:endParaRPr/>
          </a:p>
        </p:txBody>
      </p:sp>
      <p:sp>
        <p:nvSpPr>
          <p:cNvPr id="290" name="Google Shape;290;g79ee40d3c7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9ee40d3c7_0_8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Когда разбирался пример вывода из proc/maps, не был разобран один из сегментов под названием vdso. VDSO - Virtual Dynamic Shared Object. Это такая библиотека, которую ядро насильно загружает во все процессы, и в которой лежат вспомогательные функции для выполнения системных вызовов. Это обертки над syscall/sysenter, поскольку эти инструкции в чистом виде не сохраняют контекст. И туда выставлены некоторые куски памяти ядра, которые безопасно читать, прямо без сисколов. Например, время. Если вызывать системный вызов вроде gettimeofday, то вместо похода в ядро он всего то прочитает результат из vdso.</a:t>
            </a:r>
            <a:endParaRPr/>
          </a:p>
          <a:p>
            <a:pPr marL="0" lvl="0" indent="0" algn="l" rtl="0">
              <a:spcBef>
                <a:spcPts val="0"/>
              </a:spcBef>
              <a:spcAft>
                <a:spcPts val="0"/>
              </a:spcAft>
              <a:buNone/>
            </a:pPr>
            <a:endParaRPr/>
          </a:p>
        </p:txBody>
      </p:sp>
      <p:sp>
        <p:nvSpPr>
          <p:cNvPr id="674" name="Google Shape;674;g79ee40d3c7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9ee40d3c7_0_4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297" name="Google Shape;297;g79ee40d3c7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9ee40d3c7_0_4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То есть все процессы - родственники. Их общий предок - это процесс с </a:t>
            </a:r>
            <a:r>
              <a:rPr lang="ru-RU" dirty="0" err="1"/>
              <a:t>pid</a:t>
            </a:r>
            <a:r>
              <a:rPr lang="ru-RU" dirty="0"/>
              <a:t> 1. </a:t>
            </a:r>
            <a:r>
              <a:rPr lang="ru-RU" dirty="0" err="1"/>
              <a:t>Linux</a:t>
            </a:r>
            <a:r>
              <a:rPr lang="ru-RU" dirty="0"/>
              <a:t> - </a:t>
            </a:r>
            <a:r>
              <a:rPr lang="ru-RU" dirty="0" err="1"/>
              <a:t>init</a:t>
            </a:r>
            <a:r>
              <a:rPr lang="ru-RU" dirty="0"/>
              <a:t>: их можно увидеть в выводе команды '</a:t>
            </a:r>
            <a:r>
              <a:rPr lang="ru-RU" dirty="0" err="1"/>
              <a:t>ps</a:t>
            </a:r>
            <a:r>
              <a:rPr lang="ru-RU" dirty="0"/>
              <a:t> </a:t>
            </a:r>
            <a:r>
              <a:rPr lang="ru-RU" dirty="0" err="1"/>
              <a:t>aux</a:t>
            </a:r>
            <a:r>
              <a:rPr lang="ru-RU" dirty="0"/>
              <a:t>'. Самый первый процесс появляется в ядре как статическая структура </a:t>
            </a:r>
            <a:r>
              <a:rPr lang="ru-RU" dirty="0" err="1"/>
              <a:t>task_struct</a:t>
            </a:r>
            <a:r>
              <a:rPr lang="ru-RU" dirty="0"/>
              <a:t> и там же запускается.</a:t>
            </a:r>
            <a:endParaRPr dirty="0"/>
          </a:p>
        </p:txBody>
      </p:sp>
      <p:sp>
        <p:nvSpPr>
          <p:cNvPr id="317" name="Google Shape;317;g79ee40d3c7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лист">
  <p:cSld name="Титульный лист">
    <p:bg>
      <p:bgPr>
        <a:solidFill>
          <a:srgbClr val="F5F6F6"/>
        </a:solidFill>
        <a:effectLst/>
      </p:bgPr>
    </p:bg>
    <p:spTree>
      <p:nvGrpSpPr>
        <p:cNvPr id="1" name="Shape 7"/>
        <p:cNvGrpSpPr/>
        <p:nvPr/>
      </p:nvGrpSpPr>
      <p:grpSpPr>
        <a:xfrm>
          <a:off x="0" y="0"/>
          <a:ext cx="0" cy="0"/>
          <a:chOff x="0" y="0"/>
          <a:chExt cx="0" cy="0"/>
        </a:xfrm>
      </p:grpSpPr>
      <p:pic>
        <p:nvPicPr>
          <p:cNvPr id="8" name="Google Shape;8;p13" descr="Рисунок 720"/>
          <p:cNvPicPr preferRelativeResize="0"/>
          <p:nvPr/>
        </p:nvPicPr>
        <p:blipFill rotWithShape="1">
          <a:blip r:embed="rId2">
            <a:alphaModFix/>
          </a:blip>
          <a:srcRect l="54788" t="2981" r="38529" b="65080"/>
          <a:stretch/>
        </p:blipFill>
        <p:spPr>
          <a:xfrm rot="10800000">
            <a:off x="0" y="2400300"/>
            <a:ext cx="921952" cy="4457700"/>
          </a:xfrm>
          <a:prstGeom prst="rect">
            <a:avLst/>
          </a:prstGeom>
          <a:noFill/>
          <a:ln>
            <a:noFill/>
          </a:ln>
        </p:spPr>
      </p:pic>
      <p:sp>
        <p:nvSpPr>
          <p:cNvPr id="9" name="Google Shape;9;p13"/>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0" name="Google Shape;10;p13"/>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 name="Google Shape;11;p13"/>
          <p:cNvGrpSpPr/>
          <p:nvPr/>
        </p:nvGrpSpPr>
        <p:grpSpPr>
          <a:xfrm rot="5400000">
            <a:off x="5183375" y="7380108"/>
            <a:ext cx="947872" cy="1802676"/>
            <a:chOff x="-20056" y="0"/>
            <a:chExt cx="947872" cy="1802676"/>
          </a:xfrm>
        </p:grpSpPr>
        <p:grpSp>
          <p:nvGrpSpPr>
            <p:cNvPr id="12" name="Google Shape;12;p13"/>
            <p:cNvGrpSpPr/>
            <p:nvPr/>
          </p:nvGrpSpPr>
          <p:grpSpPr>
            <a:xfrm>
              <a:off x="-20056" y="0"/>
              <a:ext cx="934913" cy="914400"/>
              <a:chOff x="12069729" y="-1340127"/>
              <a:chExt cx="934913" cy="914400"/>
            </a:xfrm>
          </p:grpSpPr>
          <p:cxnSp>
            <p:nvCxnSpPr>
              <p:cNvPr id="13" name="Google Shape;13;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 name="Google Shape;14;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5" name="Google Shape;15;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 name="Google Shape;16;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7" name="Google Shape;17;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 name="Google Shape;18;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9" name="Google Shape;19;p13"/>
            <p:cNvGrpSpPr/>
            <p:nvPr/>
          </p:nvGrpSpPr>
          <p:grpSpPr>
            <a:xfrm>
              <a:off x="-7097" y="888276"/>
              <a:ext cx="934913" cy="914400"/>
              <a:chOff x="12069729" y="-1340127"/>
              <a:chExt cx="934913" cy="914400"/>
            </a:xfrm>
          </p:grpSpPr>
          <p:cxnSp>
            <p:nvCxnSpPr>
              <p:cNvPr id="20" name="Google Shape;20;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1" name="Google Shape;21;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2" name="Google Shape;22;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3" name="Google Shape;23;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4" name="Google Shape;24;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5" name="Google Shape;25;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6" name="Google Shape;26;p13"/>
          <p:cNvPicPr preferRelativeResize="0"/>
          <p:nvPr/>
        </p:nvPicPr>
        <p:blipFill rotWithShape="1">
          <a:blip r:embed="rId3">
            <a:alphaModFix/>
          </a:blip>
          <a:srcRect/>
          <a:stretch/>
        </p:blipFill>
        <p:spPr>
          <a:xfrm>
            <a:off x="6602729" y="1568834"/>
            <a:ext cx="5589271" cy="6858000"/>
          </a:xfrm>
          <a:prstGeom prst="rect">
            <a:avLst/>
          </a:prstGeom>
          <a:noFill/>
          <a:ln>
            <a:noFill/>
          </a:ln>
        </p:spPr>
      </p:pic>
      <p:sp>
        <p:nvSpPr>
          <p:cNvPr id="27" name="Google Shape;27;p13"/>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28" name="Google Shape;28;p13"/>
          <p:cNvSpPr/>
          <p:nvPr/>
        </p:nvSpPr>
        <p:spPr>
          <a:xfrm>
            <a:off x="0" y="-62771"/>
            <a:ext cx="3412671" cy="1878885"/>
          </a:xfrm>
          <a:prstGeom prst="rect">
            <a:avLst/>
          </a:prstGeom>
          <a:solidFill>
            <a:srgbClr val="FB2938"/>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9" name="Google Shape;29;p13"/>
          <p:cNvPicPr preferRelativeResize="0"/>
          <p:nvPr/>
        </p:nvPicPr>
        <p:blipFill rotWithShape="1">
          <a:blip r:embed="rId4">
            <a:alphaModFix/>
          </a:blip>
          <a:srcRect/>
          <a:stretch/>
        </p:blipFill>
        <p:spPr>
          <a:xfrm>
            <a:off x="315598" y="276960"/>
            <a:ext cx="2296973" cy="12794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Титульный лист">
  <p:cSld name="4_Титульный лист">
    <p:bg>
      <p:bgPr>
        <a:solidFill>
          <a:srgbClr val="F5F6F6"/>
        </a:solidFill>
        <a:effectLst/>
      </p:bgPr>
    </p:bg>
    <p:spTree>
      <p:nvGrpSpPr>
        <p:cNvPr id="1" name="Shape 173"/>
        <p:cNvGrpSpPr/>
        <p:nvPr/>
      </p:nvGrpSpPr>
      <p:grpSpPr>
        <a:xfrm>
          <a:off x="0" y="0"/>
          <a:ext cx="0" cy="0"/>
          <a:chOff x="0" y="0"/>
          <a:chExt cx="0" cy="0"/>
        </a:xfrm>
      </p:grpSpPr>
      <p:sp>
        <p:nvSpPr>
          <p:cNvPr id="174" name="Google Shape;174;p26"/>
          <p:cNvSpPr txBox="1">
            <a:spLocks noGrp="1"/>
          </p:cNvSpPr>
          <p:nvPr>
            <p:ph type="body" idx="1"/>
          </p:nvPr>
        </p:nvSpPr>
        <p:spPr>
          <a:xfrm>
            <a:off x="5469372"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75" name="Google Shape;175;p26"/>
          <p:cNvSpPr txBox="1">
            <a:spLocks noGrp="1"/>
          </p:cNvSpPr>
          <p:nvPr>
            <p:ph type="body" idx="2"/>
          </p:nvPr>
        </p:nvSpPr>
        <p:spPr>
          <a:xfrm>
            <a:off x="5469372"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76" name="Google Shape;176;p26"/>
          <p:cNvGrpSpPr/>
          <p:nvPr/>
        </p:nvGrpSpPr>
        <p:grpSpPr>
          <a:xfrm rot="5400000">
            <a:off x="5183375" y="7380108"/>
            <a:ext cx="947872" cy="1802676"/>
            <a:chOff x="-20056" y="0"/>
            <a:chExt cx="947872" cy="1802676"/>
          </a:xfrm>
        </p:grpSpPr>
        <p:grpSp>
          <p:nvGrpSpPr>
            <p:cNvPr id="177" name="Google Shape;177;p26"/>
            <p:cNvGrpSpPr/>
            <p:nvPr/>
          </p:nvGrpSpPr>
          <p:grpSpPr>
            <a:xfrm>
              <a:off x="-20056" y="0"/>
              <a:ext cx="934913" cy="914400"/>
              <a:chOff x="12069729" y="-1340127"/>
              <a:chExt cx="934913" cy="914400"/>
            </a:xfrm>
          </p:grpSpPr>
          <p:cxnSp>
            <p:nvCxnSpPr>
              <p:cNvPr id="178" name="Google Shape;178;p2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79" name="Google Shape;179;p2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0" name="Google Shape;180;p2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1" name="Google Shape;181;p2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2" name="Google Shape;182;p2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3" name="Google Shape;183;p2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84" name="Google Shape;184;p26"/>
            <p:cNvGrpSpPr/>
            <p:nvPr/>
          </p:nvGrpSpPr>
          <p:grpSpPr>
            <a:xfrm>
              <a:off x="-7097" y="888276"/>
              <a:ext cx="934913" cy="914400"/>
              <a:chOff x="12069729" y="-1340127"/>
              <a:chExt cx="934913" cy="914400"/>
            </a:xfrm>
          </p:grpSpPr>
          <p:cxnSp>
            <p:nvCxnSpPr>
              <p:cNvPr id="185" name="Google Shape;185;p2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86" name="Google Shape;186;p2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7" name="Google Shape;187;p2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8" name="Google Shape;188;p2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9" name="Google Shape;189;p2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90" name="Google Shape;190;p2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91" name="Google Shape;191;p26"/>
          <p:cNvPicPr preferRelativeResize="0"/>
          <p:nvPr/>
        </p:nvPicPr>
        <p:blipFill rotWithShape="1">
          <a:blip r:embed="rId2">
            <a:alphaModFix/>
          </a:blip>
          <a:srcRect/>
          <a:stretch/>
        </p:blipFill>
        <p:spPr>
          <a:xfrm>
            <a:off x="5453187" y="2416919"/>
            <a:ext cx="1841486" cy="419097"/>
          </a:xfrm>
          <a:prstGeom prst="rect">
            <a:avLst/>
          </a:prstGeom>
          <a:noFill/>
          <a:ln>
            <a:noFill/>
          </a:ln>
        </p:spPr>
      </p:pic>
      <p:pic>
        <p:nvPicPr>
          <p:cNvPr id="192" name="Google Shape;192;p26" descr="Рисунок 720"/>
          <p:cNvPicPr preferRelativeResize="0"/>
          <p:nvPr/>
        </p:nvPicPr>
        <p:blipFill rotWithShape="1">
          <a:blip r:embed="rId3">
            <a:alphaModFix/>
          </a:blip>
          <a:srcRect l="54788" t="2981" r="38529" b="65080"/>
          <a:stretch/>
        </p:blipFill>
        <p:spPr>
          <a:xfrm rot="10800000">
            <a:off x="11270047" y="2492718"/>
            <a:ext cx="921952" cy="4365282"/>
          </a:xfrm>
          <a:prstGeom prst="rect">
            <a:avLst/>
          </a:prstGeom>
          <a:noFill/>
          <a:ln>
            <a:noFill/>
          </a:ln>
        </p:spPr>
      </p:pic>
      <p:pic>
        <p:nvPicPr>
          <p:cNvPr id="193" name="Google Shape;193;p26"/>
          <p:cNvPicPr preferRelativeResize="0"/>
          <p:nvPr/>
        </p:nvPicPr>
        <p:blipFill rotWithShape="1">
          <a:blip r:embed="rId4">
            <a:alphaModFix/>
          </a:blip>
          <a:srcRect/>
          <a:stretch/>
        </p:blipFill>
        <p:spPr>
          <a:xfrm rot="-241090">
            <a:off x="278202" y="2345788"/>
            <a:ext cx="5049832" cy="41804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Титульный лист">
  <p:cSld name="2_Титульный лист">
    <p:bg>
      <p:bgPr>
        <a:solidFill>
          <a:srgbClr val="F5F6F6"/>
        </a:solidFill>
        <a:effectLst/>
      </p:bgPr>
    </p:bg>
    <p:spTree>
      <p:nvGrpSpPr>
        <p:cNvPr id="1" name="Shape 194"/>
        <p:cNvGrpSpPr/>
        <p:nvPr/>
      </p:nvGrpSpPr>
      <p:grpSpPr>
        <a:xfrm>
          <a:off x="0" y="0"/>
          <a:ext cx="0" cy="0"/>
          <a:chOff x="0" y="0"/>
          <a:chExt cx="0" cy="0"/>
        </a:xfrm>
      </p:grpSpPr>
      <p:pic>
        <p:nvPicPr>
          <p:cNvPr id="195" name="Google Shape;195;p27"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96" name="Google Shape;196;p27"/>
          <p:cNvSpPr txBox="1">
            <a:spLocks noGrp="1"/>
          </p:cNvSpPr>
          <p:nvPr>
            <p:ph type="body" idx="1"/>
          </p:nvPr>
        </p:nvSpPr>
        <p:spPr>
          <a:xfrm>
            <a:off x="1436693"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97" name="Google Shape;197;p27"/>
          <p:cNvSpPr txBox="1">
            <a:spLocks noGrp="1"/>
          </p:cNvSpPr>
          <p:nvPr>
            <p:ph type="body" idx="2"/>
          </p:nvPr>
        </p:nvSpPr>
        <p:spPr>
          <a:xfrm>
            <a:off x="1436693"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98" name="Google Shape;198;p27"/>
          <p:cNvGrpSpPr/>
          <p:nvPr/>
        </p:nvGrpSpPr>
        <p:grpSpPr>
          <a:xfrm rot="5400000">
            <a:off x="5183375" y="7380108"/>
            <a:ext cx="947872" cy="1802676"/>
            <a:chOff x="-20056" y="0"/>
            <a:chExt cx="947872" cy="1802676"/>
          </a:xfrm>
        </p:grpSpPr>
        <p:grpSp>
          <p:nvGrpSpPr>
            <p:cNvPr id="199" name="Google Shape;199;p27"/>
            <p:cNvGrpSpPr/>
            <p:nvPr/>
          </p:nvGrpSpPr>
          <p:grpSpPr>
            <a:xfrm>
              <a:off x="-20056" y="0"/>
              <a:ext cx="934913" cy="914400"/>
              <a:chOff x="12069729" y="-1340127"/>
              <a:chExt cx="934913" cy="914400"/>
            </a:xfrm>
          </p:grpSpPr>
          <p:cxnSp>
            <p:nvCxnSpPr>
              <p:cNvPr id="200" name="Google Shape;200;p27"/>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1" name="Google Shape;201;p27"/>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2" name="Google Shape;202;p27"/>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03" name="Google Shape;203;p27"/>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04" name="Google Shape;204;p27"/>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5" name="Google Shape;205;p27"/>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206" name="Google Shape;206;p27"/>
            <p:cNvGrpSpPr/>
            <p:nvPr/>
          </p:nvGrpSpPr>
          <p:grpSpPr>
            <a:xfrm>
              <a:off x="-7097" y="888276"/>
              <a:ext cx="934913" cy="914400"/>
              <a:chOff x="12069729" y="-1340127"/>
              <a:chExt cx="934913" cy="914400"/>
            </a:xfrm>
          </p:grpSpPr>
          <p:cxnSp>
            <p:nvCxnSpPr>
              <p:cNvPr id="207" name="Google Shape;207;p27"/>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8" name="Google Shape;208;p27"/>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9" name="Google Shape;209;p27"/>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10" name="Google Shape;210;p27"/>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11" name="Google Shape;211;p27"/>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12" name="Google Shape;212;p27"/>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13" name="Google Shape;213;p27"/>
          <p:cNvPicPr preferRelativeResize="0"/>
          <p:nvPr/>
        </p:nvPicPr>
        <p:blipFill rotWithShape="1">
          <a:blip r:embed="rId3">
            <a:alphaModFix/>
          </a:blip>
          <a:srcRect/>
          <a:stretch/>
        </p:blipFill>
        <p:spPr>
          <a:xfrm>
            <a:off x="1436693" y="2500827"/>
            <a:ext cx="1473146" cy="190493"/>
          </a:xfrm>
          <a:prstGeom prst="rect">
            <a:avLst/>
          </a:prstGeom>
          <a:noFill/>
          <a:ln>
            <a:noFill/>
          </a:ln>
        </p:spPr>
      </p:pic>
      <p:sp>
        <p:nvSpPr>
          <p:cNvPr id="214" name="Google Shape;214;p27"/>
          <p:cNvSpPr/>
          <p:nvPr/>
        </p:nvSpPr>
        <p:spPr>
          <a:xfrm>
            <a:off x="7452501" y="938437"/>
            <a:ext cx="5279923" cy="6165180"/>
          </a:xfrm>
          <a:custGeom>
            <a:avLst/>
            <a:gdLst/>
            <a:ahLst/>
            <a:cxnLst/>
            <a:rect l="l" t="t" r="r" b="b"/>
            <a:pathLst>
              <a:path w="4925961" h="5751871" extrusionOk="0">
                <a:moveTo>
                  <a:pt x="1327355" y="5722374"/>
                </a:moveTo>
                <a:lnTo>
                  <a:pt x="855406" y="4277032"/>
                </a:lnTo>
                <a:lnTo>
                  <a:pt x="0" y="4218039"/>
                </a:lnTo>
                <a:lnTo>
                  <a:pt x="530942" y="2094271"/>
                </a:lnTo>
                <a:lnTo>
                  <a:pt x="1032387" y="1681316"/>
                </a:lnTo>
                <a:lnTo>
                  <a:pt x="1504335" y="265471"/>
                </a:lnTo>
                <a:lnTo>
                  <a:pt x="2448232" y="0"/>
                </a:lnTo>
                <a:lnTo>
                  <a:pt x="2949677" y="560439"/>
                </a:lnTo>
                <a:lnTo>
                  <a:pt x="2890684" y="1740310"/>
                </a:lnTo>
                <a:lnTo>
                  <a:pt x="4925961" y="1710813"/>
                </a:lnTo>
                <a:lnTo>
                  <a:pt x="4483509" y="3598606"/>
                </a:lnTo>
                <a:lnTo>
                  <a:pt x="3628103" y="4070555"/>
                </a:lnTo>
                <a:lnTo>
                  <a:pt x="4041058" y="5751871"/>
                </a:lnTo>
                <a:lnTo>
                  <a:pt x="1327355" y="5722374"/>
                </a:lnTo>
                <a:close/>
              </a:path>
            </a:pathLst>
          </a:custGeom>
          <a:solidFill>
            <a:srgbClr val="FB2938"/>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15" name="Google Shape;215;p27"/>
          <p:cNvPicPr preferRelativeResize="0"/>
          <p:nvPr/>
        </p:nvPicPr>
        <p:blipFill rotWithShape="1">
          <a:blip r:embed="rId4">
            <a:alphaModFix/>
          </a:blip>
          <a:srcRect l="23254" r="22897" b="44234"/>
          <a:stretch/>
        </p:blipFill>
        <p:spPr>
          <a:xfrm>
            <a:off x="7698701" y="351845"/>
            <a:ext cx="4572390" cy="650615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Пустой слайд">
  <p:cSld name="Пустой слайд">
    <p:spTree>
      <p:nvGrpSpPr>
        <p:cNvPr id="1" name="Shape 2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Слайд №1.1 Стандартный">
  <p:cSld name="1_Слайд №1.1 Стандартный">
    <p:spTree>
      <p:nvGrpSpPr>
        <p:cNvPr id="1" name="Shape 30"/>
        <p:cNvGrpSpPr/>
        <p:nvPr/>
      </p:nvGrpSpPr>
      <p:grpSpPr>
        <a:xfrm>
          <a:off x="0" y="0"/>
          <a:ext cx="0" cy="0"/>
          <a:chOff x="0" y="0"/>
          <a:chExt cx="0" cy="0"/>
        </a:xfrm>
      </p:grpSpPr>
      <p:sp>
        <p:nvSpPr>
          <p:cNvPr id="31" name="Google Shape;31;p14"/>
          <p:cNvSpPr/>
          <p:nvPr/>
        </p:nvSpPr>
        <p:spPr>
          <a:xfrm>
            <a:off x="0" y="0"/>
            <a:ext cx="5403273" cy="6876000"/>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32" name="Google Shape;32;p14"/>
          <p:cNvSpPr txBox="1">
            <a:spLocks noGrp="1"/>
          </p:cNvSpPr>
          <p:nvPr>
            <p:ph type="body" idx="1"/>
          </p:nvPr>
        </p:nvSpPr>
        <p:spPr>
          <a:xfrm>
            <a:off x="6510338" y="996950"/>
            <a:ext cx="4699000" cy="4864100"/>
          </a:xfrm>
          <a:prstGeom prst="rect">
            <a:avLst/>
          </a:prstGeom>
          <a:noFill/>
          <a:ln>
            <a:noFill/>
          </a:ln>
        </p:spPr>
        <p:txBody>
          <a:bodyPr spcFirstLastPara="1" wrap="square" lIns="91425" tIns="45700" rIns="91425" bIns="45700" anchor="ctr" anchorCtr="0">
            <a:normAutofit/>
          </a:bodyPr>
          <a:lstStyle>
            <a:lvl1pPr marL="457200" marR="0" lvl="0" indent="-342900" algn="l" rtl="0">
              <a:lnSpc>
                <a:spcPct val="90000"/>
              </a:lnSpc>
              <a:spcBef>
                <a:spcPts val="1000"/>
              </a:spcBef>
              <a:spcAft>
                <a:spcPts val="0"/>
              </a:spcAft>
              <a:buClr>
                <a:schemeClr val="dk1"/>
              </a:buClr>
              <a:buSzPts val="1800"/>
              <a:buFont typeface="Proxima Nova"/>
              <a:buAutoNum type="arabicPeriod"/>
              <a:defRPr sz="18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33" name="Google Shape;33;p14"/>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34" name="Google Shape;34;p14"/>
          <p:cNvSpPr txBox="1">
            <a:spLocks noGrp="1"/>
          </p:cNvSpPr>
          <p:nvPr>
            <p:ph type="body" idx="2"/>
          </p:nvPr>
        </p:nvSpPr>
        <p:spPr>
          <a:xfrm>
            <a:off x="982569" y="3151476"/>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35" name="Google Shape;35;p14" descr="Рисунок 720"/>
          <p:cNvPicPr preferRelativeResize="0"/>
          <p:nvPr/>
        </p:nvPicPr>
        <p:blipFill rotWithShape="1">
          <a:blip r:embed="rId2">
            <a:alphaModFix/>
          </a:blip>
          <a:srcRect l="54787" t="15578" r="34192" b="73299"/>
          <a:stretch/>
        </p:blipFill>
        <p:spPr>
          <a:xfrm rot="5400000">
            <a:off x="4530437" y="5989425"/>
            <a:ext cx="872836" cy="8728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Слайд №1.1 Стандартный">
  <p:cSld name="Слайд №1.1 Стандартный">
    <p:spTree>
      <p:nvGrpSpPr>
        <p:cNvPr id="1" name="Shape 36"/>
        <p:cNvGrpSpPr/>
        <p:nvPr/>
      </p:nvGrpSpPr>
      <p:grpSpPr>
        <a:xfrm>
          <a:off x="0" y="0"/>
          <a:ext cx="0" cy="0"/>
          <a:chOff x="0" y="0"/>
          <a:chExt cx="0" cy="0"/>
        </a:xfrm>
      </p:grpSpPr>
      <p:sp>
        <p:nvSpPr>
          <p:cNvPr id="37" name="Google Shape;37;p15"/>
          <p:cNvSpPr/>
          <p:nvPr/>
        </p:nvSpPr>
        <p:spPr>
          <a:xfrm>
            <a:off x="0" y="-108488"/>
            <a:ext cx="3626603" cy="6966488"/>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38" name="Google Shape;38;p15" descr="Рисунок 720"/>
          <p:cNvPicPr preferRelativeResize="0"/>
          <p:nvPr/>
        </p:nvPicPr>
        <p:blipFill rotWithShape="1">
          <a:blip r:embed="rId2">
            <a:alphaModFix/>
          </a:blip>
          <a:srcRect l="54787" t="15578" r="34192" b="73299"/>
          <a:stretch/>
        </p:blipFill>
        <p:spPr>
          <a:xfrm rot="5400000">
            <a:off x="0" y="0"/>
            <a:ext cx="677333" cy="677333"/>
          </a:xfrm>
          <a:prstGeom prst="rect">
            <a:avLst/>
          </a:prstGeom>
          <a:noFill/>
          <a:ln>
            <a:noFill/>
          </a:ln>
        </p:spPr>
      </p:pic>
      <p:pic>
        <p:nvPicPr>
          <p:cNvPr id="39" name="Google Shape;39;p15"/>
          <p:cNvPicPr preferRelativeResize="0"/>
          <p:nvPr/>
        </p:nvPicPr>
        <p:blipFill rotWithShape="1">
          <a:blip r:embed="rId3">
            <a:alphaModFix/>
          </a:blip>
          <a:srcRect b="2442"/>
          <a:stretch/>
        </p:blipFill>
        <p:spPr>
          <a:xfrm>
            <a:off x="650271" y="1499219"/>
            <a:ext cx="5928851" cy="2833262"/>
          </a:xfrm>
          <a:prstGeom prst="rect">
            <a:avLst/>
          </a:prstGeom>
          <a:noFill/>
          <a:ln>
            <a:noFill/>
          </a:ln>
        </p:spPr>
      </p:pic>
      <p:pic>
        <p:nvPicPr>
          <p:cNvPr id="40" name="Google Shape;40;p15"/>
          <p:cNvPicPr preferRelativeResize="0"/>
          <p:nvPr/>
        </p:nvPicPr>
        <p:blipFill rotWithShape="1">
          <a:blip r:embed="rId4">
            <a:alphaModFix/>
          </a:blip>
          <a:srcRect/>
          <a:stretch/>
        </p:blipFill>
        <p:spPr>
          <a:xfrm>
            <a:off x="215858" y="1126409"/>
            <a:ext cx="6837007" cy="5939411"/>
          </a:xfrm>
          <a:prstGeom prst="rect">
            <a:avLst/>
          </a:prstGeom>
          <a:noFill/>
          <a:ln>
            <a:noFill/>
          </a:ln>
        </p:spPr>
      </p:pic>
      <p:cxnSp>
        <p:nvCxnSpPr>
          <p:cNvPr id="41" name="Google Shape;41;p15"/>
          <p:cNvCxnSpPr/>
          <p:nvPr/>
        </p:nvCxnSpPr>
        <p:spPr>
          <a:xfrm>
            <a:off x="7487278" y="1532524"/>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42" name="Google Shape;42;p15"/>
          <p:cNvSpPr txBox="1">
            <a:spLocks noGrp="1"/>
          </p:cNvSpPr>
          <p:nvPr>
            <p:ph type="body" idx="1"/>
          </p:nvPr>
        </p:nvSpPr>
        <p:spPr>
          <a:xfrm>
            <a:off x="7487278" y="3766046"/>
            <a:ext cx="3458465" cy="268085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3" name="Google Shape;43;p15"/>
          <p:cNvSpPr txBox="1">
            <a:spLocks noGrp="1"/>
          </p:cNvSpPr>
          <p:nvPr>
            <p:ph type="body" idx="2"/>
          </p:nvPr>
        </p:nvSpPr>
        <p:spPr>
          <a:xfrm>
            <a:off x="7487278" y="1996403"/>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4" name="Google Shape;44;p15"/>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Слайд №2.2 Разворот слева">
  <p:cSld name="2_Слайд №2.2 Разворот слева">
    <p:spTree>
      <p:nvGrpSpPr>
        <p:cNvPr id="1" name="Shape 65"/>
        <p:cNvGrpSpPr/>
        <p:nvPr/>
      </p:nvGrpSpPr>
      <p:grpSpPr>
        <a:xfrm>
          <a:off x="0" y="0"/>
          <a:ext cx="0" cy="0"/>
          <a:chOff x="0" y="0"/>
          <a:chExt cx="0" cy="0"/>
        </a:xfrm>
      </p:grpSpPr>
      <p:sp>
        <p:nvSpPr>
          <p:cNvPr id="66" name="Google Shape;66;p19"/>
          <p:cNvSpPr txBox="1">
            <a:spLocks noGrp="1"/>
          </p:cNvSpPr>
          <p:nvPr>
            <p:ph type="body" idx="1"/>
          </p:nvPr>
        </p:nvSpPr>
        <p:spPr>
          <a:xfrm>
            <a:off x="982568" y="1978550"/>
            <a:ext cx="9726296" cy="37447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67" name="Google Shape;67;p19"/>
          <p:cNvSpPr txBox="1">
            <a:spLocks noGrp="1"/>
          </p:cNvSpPr>
          <p:nvPr>
            <p:ph type="body" idx="2"/>
          </p:nvPr>
        </p:nvSpPr>
        <p:spPr>
          <a:xfrm>
            <a:off x="982569" y="788619"/>
            <a:ext cx="9726295"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68" name="Google Shape;68;p19"/>
          <p:cNvCxnSpPr/>
          <p:nvPr/>
        </p:nvCxnSpPr>
        <p:spPr>
          <a:xfrm>
            <a:off x="982569" y="324740"/>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69" name="Google Shape;69;p19" descr="Рисунок 720"/>
          <p:cNvPicPr preferRelativeResize="0"/>
          <p:nvPr/>
        </p:nvPicPr>
        <p:blipFill rotWithShape="1">
          <a:blip r:embed="rId2">
            <a:alphaModFix/>
          </a:blip>
          <a:srcRect l="54788" t="2981" r="38529" b="65080"/>
          <a:stretch/>
        </p:blipFill>
        <p:spPr>
          <a:xfrm>
            <a:off x="-181461" y="1612532"/>
            <a:ext cx="621794" cy="2944088"/>
          </a:xfrm>
          <a:prstGeom prst="rect">
            <a:avLst/>
          </a:prstGeom>
          <a:noFill/>
          <a:ln>
            <a:noFill/>
          </a:ln>
        </p:spPr>
      </p:pic>
      <p:sp>
        <p:nvSpPr>
          <p:cNvPr id="70" name="Google Shape;70;p1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Слайд №1.1 Стандартный">
  <p:cSld name="2_Слайд №1.1 Стандартный">
    <p:spTree>
      <p:nvGrpSpPr>
        <p:cNvPr id="1" name="Shape 71"/>
        <p:cNvGrpSpPr/>
        <p:nvPr/>
      </p:nvGrpSpPr>
      <p:grpSpPr>
        <a:xfrm>
          <a:off x="0" y="0"/>
          <a:ext cx="0" cy="0"/>
          <a:chOff x="0" y="0"/>
          <a:chExt cx="0" cy="0"/>
        </a:xfrm>
      </p:grpSpPr>
      <p:sp>
        <p:nvSpPr>
          <p:cNvPr id="72" name="Google Shape;72;p20"/>
          <p:cNvSpPr/>
          <p:nvPr/>
        </p:nvSpPr>
        <p:spPr>
          <a:xfrm>
            <a:off x="6428933" y="0"/>
            <a:ext cx="5763067" cy="6856326"/>
          </a:xfrm>
          <a:prstGeom prst="rect">
            <a:avLst/>
          </a:prstGeom>
          <a:solidFill>
            <a:schemeClr val="accent1"/>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cxnSp>
        <p:nvCxnSpPr>
          <p:cNvPr id="73" name="Google Shape;73;p20"/>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74" name="Google Shape;74;p20"/>
          <p:cNvSpPr txBox="1">
            <a:spLocks noGrp="1"/>
          </p:cNvSpPr>
          <p:nvPr>
            <p:ph type="body" idx="1"/>
          </p:nvPr>
        </p:nvSpPr>
        <p:spPr>
          <a:xfrm>
            <a:off x="982569" y="3151476"/>
            <a:ext cx="4150540"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75" name="Google Shape;75;p20" descr="Рисунок 720"/>
          <p:cNvPicPr preferRelativeResize="0"/>
          <p:nvPr/>
        </p:nvPicPr>
        <p:blipFill rotWithShape="1">
          <a:blip r:embed="rId2">
            <a:alphaModFix/>
          </a:blip>
          <a:srcRect l="54787" t="15578" r="34192" b="73299"/>
          <a:stretch/>
        </p:blipFill>
        <p:spPr>
          <a:xfrm rot="5400000">
            <a:off x="0" y="0"/>
            <a:ext cx="872836" cy="872836"/>
          </a:xfrm>
          <a:prstGeom prst="rect">
            <a:avLst/>
          </a:prstGeom>
          <a:noFill/>
          <a:ln>
            <a:noFill/>
          </a:ln>
        </p:spPr>
      </p:pic>
      <p:sp>
        <p:nvSpPr>
          <p:cNvPr id="76" name="Google Shape;76;p20"/>
          <p:cNvSpPr txBox="1">
            <a:spLocks noGrp="1"/>
          </p:cNvSpPr>
          <p:nvPr>
            <p:ph type="body" idx="2"/>
          </p:nvPr>
        </p:nvSpPr>
        <p:spPr>
          <a:xfrm>
            <a:off x="7052579" y="1967597"/>
            <a:ext cx="1721566"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7" name="Google Shape;77;p20"/>
          <p:cNvSpPr txBox="1">
            <a:spLocks noGrp="1"/>
          </p:cNvSpPr>
          <p:nvPr>
            <p:ph type="body" idx="3"/>
          </p:nvPr>
        </p:nvSpPr>
        <p:spPr>
          <a:xfrm>
            <a:off x="7086072" y="2944594"/>
            <a:ext cx="4439940" cy="5428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8" name="Google Shape;78;p20"/>
          <p:cNvSpPr txBox="1">
            <a:spLocks noGrp="1"/>
          </p:cNvSpPr>
          <p:nvPr>
            <p:ph type="body" idx="4"/>
          </p:nvPr>
        </p:nvSpPr>
        <p:spPr>
          <a:xfrm>
            <a:off x="9059449" y="1967597"/>
            <a:ext cx="2466563"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9" name="Google Shape;79;p20"/>
          <p:cNvSpPr txBox="1">
            <a:spLocks noGrp="1"/>
          </p:cNvSpPr>
          <p:nvPr>
            <p:ph type="body" idx="5"/>
          </p:nvPr>
        </p:nvSpPr>
        <p:spPr>
          <a:xfrm>
            <a:off x="7052578" y="3704253"/>
            <a:ext cx="4602519" cy="1900154"/>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lt1"/>
              </a:buClr>
              <a:buSzPts val="1800"/>
              <a:buFont typeface="Noto Sans Symbols"/>
              <a:buChar char="▪"/>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0" name="Google Shape;80;p20"/>
          <p:cNvSpPr/>
          <p:nvPr/>
        </p:nvSpPr>
        <p:spPr>
          <a:xfrm>
            <a:off x="982568" y="4884407"/>
            <a:ext cx="4150539" cy="468000"/>
          </a:xfrm>
          <a:prstGeom prst="snip2SameRect">
            <a:avLst>
              <a:gd name="adj1" fmla="val 18846"/>
              <a:gd name="adj2" fmla="val 19946"/>
            </a:avLst>
          </a:prstGeom>
          <a:solidFill>
            <a:schemeClr val="accent1"/>
          </a:solid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81" name="Google Shape;81;p20"/>
          <p:cNvSpPr txBox="1">
            <a:spLocks noGrp="1"/>
          </p:cNvSpPr>
          <p:nvPr>
            <p:ph type="body" idx="6"/>
          </p:nvPr>
        </p:nvSpPr>
        <p:spPr>
          <a:xfrm>
            <a:off x="982569" y="4902407"/>
            <a:ext cx="4150540" cy="432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2" name="Google Shape;82;p2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Титульный лист">
  <p:cSld name="1_Титульный лист">
    <p:bg>
      <p:bgPr>
        <a:solidFill>
          <a:srgbClr val="F5F6F6"/>
        </a:solidFill>
        <a:effectLst/>
      </p:bgPr>
    </p:bg>
    <p:spTree>
      <p:nvGrpSpPr>
        <p:cNvPr id="1" name="Shape 89"/>
        <p:cNvGrpSpPr/>
        <p:nvPr/>
      </p:nvGrpSpPr>
      <p:grpSpPr>
        <a:xfrm>
          <a:off x="0" y="0"/>
          <a:ext cx="0" cy="0"/>
          <a:chOff x="0" y="0"/>
          <a:chExt cx="0" cy="0"/>
        </a:xfrm>
      </p:grpSpPr>
      <p:pic>
        <p:nvPicPr>
          <p:cNvPr id="90" name="Google Shape;90;p22"/>
          <p:cNvPicPr preferRelativeResize="0"/>
          <p:nvPr/>
        </p:nvPicPr>
        <p:blipFill rotWithShape="1">
          <a:blip r:embed="rId2">
            <a:alphaModFix/>
          </a:blip>
          <a:srcRect/>
          <a:stretch/>
        </p:blipFill>
        <p:spPr>
          <a:xfrm>
            <a:off x="6330050" y="1034349"/>
            <a:ext cx="7703507" cy="6858000"/>
          </a:xfrm>
          <a:prstGeom prst="rect">
            <a:avLst/>
          </a:prstGeom>
          <a:noFill/>
          <a:ln>
            <a:noFill/>
          </a:ln>
        </p:spPr>
      </p:pic>
      <p:pic>
        <p:nvPicPr>
          <p:cNvPr id="91" name="Google Shape;91;p22" descr="Рисунок 720"/>
          <p:cNvPicPr preferRelativeResize="0"/>
          <p:nvPr/>
        </p:nvPicPr>
        <p:blipFill rotWithShape="1">
          <a:blip r:embed="rId3">
            <a:alphaModFix/>
          </a:blip>
          <a:srcRect l="54788" t="2981" r="38529" b="65080"/>
          <a:stretch/>
        </p:blipFill>
        <p:spPr>
          <a:xfrm rot="10800000">
            <a:off x="-280867" y="3102803"/>
            <a:ext cx="921952" cy="4365282"/>
          </a:xfrm>
          <a:prstGeom prst="rect">
            <a:avLst/>
          </a:prstGeom>
          <a:noFill/>
          <a:ln>
            <a:noFill/>
          </a:ln>
        </p:spPr>
      </p:pic>
      <p:grpSp>
        <p:nvGrpSpPr>
          <p:cNvPr id="92" name="Google Shape;92;p22"/>
          <p:cNvGrpSpPr/>
          <p:nvPr/>
        </p:nvGrpSpPr>
        <p:grpSpPr>
          <a:xfrm rot="5400000">
            <a:off x="5183375" y="7380108"/>
            <a:ext cx="947872" cy="1802676"/>
            <a:chOff x="-20056" y="0"/>
            <a:chExt cx="947872" cy="1802676"/>
          </a:xfrm>
        </p:grpSpPr>
        <p:grpSp>
          <p:nvGrpSpPr>
            <p:cNvPr id="93" name="Google Shape;93;p22"/>
            <p:cNvGrpSpPr/>
            <p:nvPr/>
          </p:nvGrpSpPr>
          <p:grpSpPr>
            <a:xfrm>
              <a:off x="-20056" y="0"/>
              <a:ext cx="934913" cy="914400"/>
              <a:chOff x="12069729" y="-1340127"/>
              <a:chExt cx="934913" cy="914400"/>
            </a:xfrm>
          </p:grpSpPr>
          <p:cxnSp>
            <p:nvCxnSpPr>
              <p:cNvPr id="94" name="Google Shape;94;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95" name="Google Shape;95;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6" name="Google Shape;96;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97" name="Google Shape;97;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98" name="Google Shape;98;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9" name="Google Shape;99;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00" name="Google Shape;100;p22"/>
            <p:cNvGrpSpPr/>
            <p:nvPr/>
          </p:nvGrpSpPr>
          <p:grpSpPr>
            <a:xfrm>
              <a:off x="-7097" y="888276"/>
              <a:ext cx="934913" cy="914400"/>
              <a:chOff x="12069729" y="-1340127"/>
              <a:chExt cx="934913" cy="914400"/>
            </a:xfrm>
          </p:grpSpPr>
          <p:cxnSp>
            <p:nvCxnSpPr>
              <p:cNvPr id="101" name="Google Shape;101;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02" name="Google Shape;102;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3" name="Google Shape;103;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04" name="Google Shape;104;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05" name="Google Shape;105;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6" name="Google Shape;106;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sp>
        <p:nvSpPr>
          <p:cNvPr id="107" name="Google Shape;107;p22"/>
          <p:cNvSpPr txBox="1"/>
          <p:nvPr/>
        </p:nvSpPr>
        <p:spPr>
          <a:xfrm>
            <a:off x="817872" y="2922101"/>
            <a:ext cx="4473661" cy="7576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СПАСИБО</a:t>
            </a:r>
            <a:endParaRPr/>
          </a:p>
        </p:txBody>
      </p:sp>
      <p:sp>
        <p:nvSpPr>
          <p:cNvPr id="108" name="Google Shape;108;p22"/>
          <p:cNvSpPr txBox="1"/>
          <p:nvPr/>
        </p:nvSpPr>
        <p:spPr>
          <a:xfrm>
            <a:off x="830483" y="3685902"/>
            <a:ext cx="5984655" cy="17692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ЗА ВНИМАНИЕ</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Титульный лист">
  <p:cSld name="6_Титульный лист">
    <p:bg>
      <p:bgPr>
        <a:solidFill>
          <a:srgbClr val="F5F6F6"/>
        </a:solidFill>
        <a:effectLst/>
      </p:bgPr>
    </p:bg>
    <p:spTree>
      <p:nvGrpSpPr>
        <p:cNvPr id="1" name="Shape 109"/>
        <p:cNvGrpSpPr/>
        <p:nvPr/>
      </p:nvGrpSpPr>
      <p:grpSpPr>
        <a:xfrm>
          <a:off x="0" y="0"/>
          <a:ext cx="0" cy="0"/>
          <a:chOff x="0" y="0"/>
          <a:chExt cx="0" cy="0"/>
        </a:xfrm>
      </p:grpSpPr>
      <p:pic>
        <p:nvPicPr>
          <p:cNvPr id="110" name="Google Shape;110;p23"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11" name="Google Shape;111;p23"/>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12" name="Google Shape;112;p23"/>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3" name="Google Shape;113;p23"/>
          <p:cNvGrpSpPr/>
          <p:nvPr/>
        </p:nvGrpSpPr>
        <p:grpSpPr>
          <a:xfrm rot="5400000">
            <a:off x="5183375" y="7380108"/>
            <a:ext cx="947872" cy="1802676"/>
            <a:chOff x="-20056" y="0"/>
            <a:chExt cx="947872" cy="1802676"/>
          </a:xfrm>
        </p:grpSpPr>
        <p:grpSp>
          <p:nvGrpSpPr>
            <p:cNvPr id="114" name="Google Shape;114;p23"/>
            <p:cNvGrpSpPr/>
            <p:nvPr/>
          </p:nvGrpSpPr>
          <p:grpSpPr>
            <a:xfrm>
              <a:off x="-20056" y="0"/>
              <a:ext cx="934913" cy="914400"/>
              <a:chOff x="12069729" y="-1340127"/>
              <a:chExt cx="934913" cy="914400"/>
            </a:xfrm>
          </p:grpSpPr>
          <p:cxnSp>
            <p:nvCxnSpPr>
              <p:cNvPr id="115" name="Google Shape;115;p2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16" name="Google Shape;116;p2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17" name="Google Shape;117;p2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18" name="Google Shape;118;p2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19" name="Google Shape;119;p2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0" name="Google Shape;120;p2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21" name="Google Shape;121;p23"/>
            <p:cNvGrpSpPr/>
            <p:nvPr/>
          </p:nvGrpSpPr>
          <p:grpSpPr>
            <a:xfrm>
              <a:off x="-7097" y="888276"/>
              <a:ext cx="934913" cy="914400"/>
              <a:chOff x="12069729" y="-1340127"/>
              <a:chExt cx="934913" cy="914400"/>
            </a:xfrm>
          </p:grpSpPr>
          <p:cxnSp>
            <p:nvCxnSpPr>
              <p:cNvPr id="122" name="Google Shape;122;p2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23" name="Google Shape;123;p2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4" name="Google Shape;124;p2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25" name="Google Shape;125;p2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26" name="Google Shape;126;p2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7" name="Google Shape;127;p2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28" name="Google Shape;128;p23"/>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29" name="Google Shape;129;p23"/>
          <p:cNvPicPr preferRelativeResize="0"/>
          <p:nvPr/>
        </p:nvPicPr>
        <p:blipFill rotWithShape="1">
          <a:blip r:embed="rId4">
            <a:alphaModFix/>
          </a:blip>
          <a:srcRect/>
          <a:stretch/>
        </p:blipFill>
        <p:spPr>
          <a:xfrm>
            <a:off x="1651826" y="2074137"/>
            <a:ext cx="3225649" cy="70716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52">
          <p15:clr>
            <a:srgbClr val="FBAE40"/>
          </p15:clr>
        </p15:guide>
        <p15:guide id="2" pos="103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Титульный лист">
  <p:cSld name="5_Титульный лист">
    <p:bg>
      <p:bgPr>
        <a:solidFill>
          <a:srgbClr val="F5F6F6"/>
        </a:solidFill>
        <a:effectLst/>
      </p:bgPr>
    </p:bg>
    <p:spTree>
      <p:nvGrpSpPr>
        <p:cNvPr id="1" name="Shape 130"/>
        <p:cNvGrpSpPr/>
        <p:nvPr/>
      </p:nvGrpSpPr>
      <p:grpSpPr>
        <a:xfrm>
          <a:off x="0" y="0"/>
          <a:ext cx="0" cy="0"/>
          <a:chOff x="0" y="0"/>
          <a:chExt cx="0" cy="0"/>
        </a:xfrm>
      </p:grpSpPr>
      <p:pic>
        <p:nvPicPr>
          <p:cNvPr id="131" name="Google Shape;131;p24"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32" name="Google Shape;132;p24"/>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33" name="Google Shape;133;p24"/>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134" name="Google Shape;134;p24"/>
          <p:cNvPicPr preferRelativeResize="0"/>
          <p:nvPr/>
        </p:nvPicPr>
        <p:blipFill rotWithShape="1">
          <a:blip r:embed="rId3">
            <a:alphaModFix/>
          </a:blip>
          <a:srcRect/>
          <a:stretch/>
        </p:blipFill>
        <p:spPr>
          <a:xfrm>
            <a:off x="1651826" y="2497249"/>
            <a:ext cx="2565332" cy="301298"/>
          </a:xfrm>
          <a:prstGeom prst="rect">
            <a:avLst/>
          </a:prstGeom>
          <a:noFill/>
          <a:ln>
            <a:noFill/>
          </a:ln>
        </p:spPr>
      </p:pic>
      <p:grpSp>
        <p:nvGrpSpPr>
          <p:cNvPr id="135" name="Google Shape;135;p24"/>
          <p:cNvGrpSpPr/>
          <p:nvPr/>
        </p:nvGrpSpPr>
        <p:grpSpPr>
          <a:xfrm rot="5400000">
            <a:off x="5183375" y="7380108"/>
            <a:ext cx="947872" cy="1802676"/>
            <a:chOff x="-20056" y="0"/>
            <a:chExt cx="947872" cy="1802676"/>
          </a:xfrm>
        </p:grpSpPr>
        <p:grpSp>
          <p:nvGrpSpPr>
            <p:cNvPr id="136" name="Google Shape;136;p24"/>
            <p:cNvGrpSpPr/>
            <p:nvPr/>
          </p:nvGrpSpPr>
          <p:grpSpPr>
            <a:xfrm>
              <a:off x="-20056" y="0"/>
              <a:ext cx="934913" cy="914400"/>
              <a:chOff x="12069729" y="-1340127"/>
              <a:chExt cx="934913" cy="914400"/>
            </a:xfrm>
          </p:grpSpPr>
          <p:cxnSp>
            <p:nvCxnSpPr>
              <p:cNvPr id="137" name="Google Shape;137;p2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38" name="Google Shape;138;p2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39" name="Google Shape;139;p2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0" name="Google Shape;140;p2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1" name="Google Shape;141;p2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2" name="Google Shape;142;p2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43" name="Google Shape;143;p24"/>
            <p:cNvGrpSpPr/>
            <p:nvPr/>
          </p:nvGrpSpPr>
          <p:grpSpPr>
            <a:xfrm>
              <a:off x="-7097" y="888276"/>
              <a:ext cx="934913" cy="914400"/>
              <a:chOff x="12069729" y="-1340127"/>
              <a:chExt cx="934913" cy="914400"/>
            </a:xfrm>
          </p:grpSpPr>
          <p:cxnSp>
            <p:nvCxnSpPr>
              <p:cNvPr id="144" name="Google Shape;144;p2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5" name="Google Shape;145;p2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6" name="Google Shape;146;p2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7" name="Google Shape;147;p2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8" name="Google Shape;148;p2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9" name="Google Shape;149;p2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50" name="Google Shape;150;p24"/>
          <p:cNvPicPr preferRelativeResize="0"/>
          <p:nvPr/>
        </p:nvPicPr>
        <p:blipFill rotWithShape="1">
          <a:blip r:embed="rId4">
            <a:alphaModFix/>
          </a:blip>
          <a:srcRect/>
          <a:stretch/>
        </p:blipFill>
        <p:spPr>
          <a:xfrm>
            <a:off x="6602729" y="1568834"/>
            <a:ext cx="5589271" cy="6858000"/>
          </a:xfrm>
          <a:prstGeom prst="rect">
            <a:avLst/>
          </a:prstGeom>
          <a:noFill/>
          <a:ln>
            <a:noFill/>
          </a:ln>
        </p:spPr>
      </p:pic>
      <p:sp>
        <p:nvSpPr>
          <p:cNvPr id="151" name="Google Shape;151;p24"/>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Титульный лист">
  <p:cSld name="3_Титульный лист">
    <p:bg>
      <p:bgPr>
        <a:solidFill>
          <a:srgbClr val="F5F6F6"/>
        </a:solidFill>
        <a:effectLst/>
      </p:bgPr>
    </p:bg>
    <p:spTree>
      <p:nvGrpSpPr>
        <p:cNvPr id="1" name="Shape 152"/>
        <p:cNvGrpSpPr/>
        <p:nvPr/>
      </p:nvGrpSpPr>
      <p:grpSpPr>
        <a:xfrm>
          <a:off x="0" y="0"/>
          <a:ext cx="0" cy="0"/>
          <a:chOff x="0" y="0"/>
          <a:chExt cx="0" cy="0"/>
        </a:xfrm>
      </p:grpSpPr>
      <p:pic>
        <p:nvPicPr>
          <p:cNvPr id="153" name="Google Shape;153;p25"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54" name="Google Shape;154;p25"/>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55" name="Google Shape;155;p25"/>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56" name="Google Shape;156;p25"/>
          <p:cNvGrpSpPr/>
          <p:nvPr/>
        </p:nvGrpSpPr>
        <p:grpSpPr>
          <a:xfrm rot="5400000">
            <a:off x="5183375" y="7380108"/>
            <a:ext cx="947872" cy="1802676"/>
            <a:chOff x="-20056" y="0"/>
            <a:chExt cx="947872" cy="1802676"/>
          </a:xfrm>
        </p:grpSpPr>
        <p:grpSp>
          <p:nvGrpSpPr>
            <p:cNvPr id="157" name="Google Shape;157;p25"/>
            <p:cNvGrpSpPr/>
            <p:nvPr/>
          </p:nvGrpSpPr>
          <p:grpSpPr>
            <a:xfrm>
              <a:off x="-20056" y="0"/>
              <a:ext cx="934913" cy="914400"/>
              <a:chOff x="12069729" y="-1340127"/>
              <a:chExt cx="934913" cy="914400"/>
            </a:xfrm>
          </p:grpSpPr>
          <p:cxnSp>
            <p:nvCxnSpPr>
              <p:cNvPr id="158" name="Google Shape;158;p2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59" name="Google Shape;159;p2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0" name="Google Shape;160;p2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1" name="Google Shape;161;p2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2" name="Google Shape;162;p2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3" name="Google Shape;163;p2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64" name="Google Shape;164;p25"/>
            <p:cNvGrpSpPr/>
            <p:nvPr/>
          </p:nvGrpSpPr>
          <p:grpSpPr>
            <a:xfrm>
              <a:off x="-7097" y="888276"/>
              <a:ext cx="934913" cy="914400"/>
              <a:chOff x="12069729" y="-1340127"/>
              <a:chExt cx="934913" cy="914400"/>
            </a:xfrm>
          </p:grpSpPr>
          <p:cxnSp>
            <p:nvCxnSpPr>
              <p:cNvPr id="165" name="Google Shape;165;p2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66" name="Google Shape;166;p2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7" name="Google Shape;167;p2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8" name="Google Shape;168;p2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9" name="Google Shape;169;p2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70" name="Google Shape;170;p2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71" name="Google Shape;171;p25"/>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72" name="Google Shape;172;p25"/>
          <p:cNvPicPr preferRelativeResize="0"/>
          <p:nvPr/>
        </p:nvPicPr>
        <p:blipFill rotWithShape="1">
          <a:blip r:embed="rId4">
            <a:alphaModFix/>
          </a:blip>
          <a:srcRect/>
          <a:stretch/>
        </p:blipFill>
        <p:spPr>
          <a:xfrm>
            <a:off x="1651826" y="2532889"/>
            <a:ext cx="2255993" cy="28651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76">
          <p15:clr>
            <a:srgbClr val="FBAE40"/>
          </p15:clr>
        </p15:guide>
        <p15:guide id="2" orient="horz" pos="1560">
          <p15:clr>
            <a:srgbClr val="FBAE40"/>
          </p15:clr>
        </p15:guide>
        <p15:guide id="3" pos="2664">
          <p15:clr>
            <a:srgbClr val="FBAE40"/>
          </p15:clr>
        </p15:guide>
        <p15:guide id="4" pos="100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6" r:id="rId5"/>
    <p:sldLayoutId id="2147483658" r:id="rId6"/>
    <p:sldLayoutId id="2147483659" r:id="rId7"/>
    <p:sldLayoutId id="2147483660" r:id="rId8"/>
    <p:sldLayoutId id="2147483661" r:id="rId9"/>
    <p:sldLayoutId id="2147483662" r:id="rId10"/>
    <p:sldLayoutId id="2147483663" r:id="rId11"/>
    <p:sldLayoutId id="214748366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fork.c"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fork.c"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fork.c"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fork.c"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5_exit.c"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5_exit.c"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2_proc_memory.c"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2_proc_memory.c"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24.png"/><Relationship Id="rId4" Type="http://schemas.openxmlformats.org/officeDocument/2006/relationships/image" Target="../media/image23.sv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23.sv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23.sv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2_proc_memory.c"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3_fs_proc.c"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4_shared_mem.c"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5_argv_env.c"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6_stdout.c"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3.sv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7_basic_append.c"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23.sv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8_dup.c"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23.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0_pipe.c"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3_core_dump.c"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23.sv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forms.gle/ktmRvTGFcV2Pe55u8" TargetMode="External"/><Relationship Id="rId2" Type="http://schemas.openxmlformats.org/officeDocument/2006/relationships/hyperlink" Target="https://github.com/tarantool/sysprog"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s://slides.com/gerold103/sysprog"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1800"/>
              <a:buNone/>
            </a:pPr>
            <a:r>
              <a:rPr lang="ru-RU" dirty="0"/>
              <a:t>Кирилл Юхин</a:t>
            </a:r>
            <a:endParaRPr dirty="0"/>
          </a:p>
        </p:txBody>
      </p:sp>
      <p:sp>
        <p:nvSpPr>
          <p:cNvPr id="222" name="Google Shape;222;p1"/>
          <p:cNvSpPr txBox="1">
            <a:spLocks noGrp="1"/>
          </p:cNvSpPr>
          <p:nvPr>
            <p:ph type="body" idx="2"/>
          </p:nvPr>
        </p:nvSpPr>
        <p:spPr>
          <a:xfrm>
            <a:off x="1651225" y="2178675"/>
            <a:ext cx="5800800" cy="2962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4400"/>
              <a:buNone/>
            </a:pPr>
            <a:r>
              <a:rPr lang="ru-RU" dirty="0"/>
              <a:t>Системное программирование</a:t>
            </a:r>
            <a:endParaRPr dirty="0"/>
          </a:p>
          <a:p>
            <a:pPr marL="0" lvl="0" indent="0" algn="l" rtl="0">
              <a:lnSpc>
                <a:spcPct val="100000"/>
              </a:lnSpc>
              <a:spcBef>
                <a:spcPts val="0"/>
              </a:spcBef>
              <a:spcAft>
                <a:spcPts val="0"/>
              </a:spcAft>
              <a:buClr>
                <a:srgbClr val="000000"/>
              </a:buClr>
              <a:buSzPts val="4400"/>
              <a:buNone/>
            </a:pPr>
            <a:endParaRPr sz="2400" dirty="0"/>
          </a:p>
          <a:p>
            <a:pPr marL="0" lvl="0" indent="0" algn="l" rtl="0">
              <a:lnSpc>
                <a:spcPct val="100000"/>
              </a:lnSpc>
              <a:spcBef>
                <a:spcPts val="0"/>
              </a:spcBef>
              <a:spcAft>
                <a:spcPts val="0"/>
              </a:spcAft>
              <a:buNone/>
            </a:pPr>
            <a:r>
              <a:rPr lang="ru-RU" sz="2000" dirty="0"/>
              <a:t>Процесс. Режимы работы, память, ресурсы. Прерывания. Взаимодействие с ядром.</a:t>
            </a:r>
            <a:endParaRPr sz="2000" dirty="0"/>
          </a:p>
          <a:p>
            <a:pPr marL="0" lvl="0" indent="0" algn="l" rtl="0">
              <a:lnSpc>
                <a:spcPct val="100000"/>
              </a:lnSpc>
              <a:spcBef>
                <a:spcPts val="0"/>
              </a:spcBef>
              <a:spcAft>
                <a:spcPts val="0"/>
              </a:spcAft>
              <a:buClr>
                <a:srgbClr val="000000"/>
              </a:buClr>
              <a:buSzPts val="4400"/>
              <a:buNone/>
            </a:pPr>
            <a:r>
              <a:rPr lang="ru-RU" sz="2000" dirty="0"/>
              <a:t>Системные вызовы.</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79ee40d3c7_0_495"/>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err="1"/>
              <a:t>fork</a:t>
            </a:r>
            <a:r>
              <a:rPr lang="ru-RU" dirty="0"/>
              <a:t> (3/4)</a:t>
            </a:r>
            <a:endParaRPr dirty="0"/>
          </a:p>
        </p:txBody>
      </p:sp>
      <p:sp>
        <p:nvSpPr>
          <p:cNvPr id="326" name="Google Shape;326;g79ee40d3c7_0_495"/>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10</a:t>
            </a:fld>
            <a:endParaRPr/>
          </a:p>
        </p:txBody>
      </p:sp>
      <p:sp>
        <p:nvSpPr>
          <p:cNvPr id="2" name="Rectangle 1">
            <a:extLst>
              <a:ext uri="{FF2B5EF4-FFF2-40B4-BE49-F238E27FC236}">
                <a16:creationId xmlns:a16="http://schemas.microsoft.com/office/drawing/2014/main" id="{A574F654-BB9E-49AC-872B-0A9A77D7EEA5}"/>
              </a:ext>
            </a:extLst>
          </p:cNvPr>
          <p:cNvSpPr/>
          <p:nvPr/>
        </p:nvSpPr>
        <p:spPr>
          <a:xfrm>
            <a:off x="861646" y="1431990"/>
            <a:ext cx="7344508" cy="4493538"/>
          </a:xfrm>
          <a:prstGeom prst="rect">
            <a:avLst/>
          </a:prstGeom>
        </p:spPr>
        <p:txBody>
          <a:bodyPr wrap="square">
            <a:spAutoFit/>
          </a:bodyPr>
          <a:lstStyle/>
          <a:p>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main</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process</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getpid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calloc</a:t>
            </a:r>
            <a:r>
              <a:rPr lang="ru-RU" sz="1100" dirty="0">
                <a:latin typeface="Courier New" panose="02070309020205020404" pitchFamily="49" charset="0"/>
                <a:cs typeface="Courier New" panose="02070309020205020404" pitchFamily="49" charset="0"/>
              </a:rPr>
              <a:t>(1, 100);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getpid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if</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 == 0) {</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terminated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with</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code</a:t>
            </a:r>
            <a:r>
              <a:rPr lang="ru-RU" sz="1100" dirty="0">
                <a:latin typeface="Courier New" panose="02070309020205020404" pitchFamily="49" charset="0"/>
                <a:cs typeface="Courier New" panose="02070309020205020404" pitchFamily="49" charset="0"/>
              </a:rPr>
              <a:t> 100\n",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memory</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values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are</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set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to</a:t>
            </a:r>
            <a:r>
              <a:rPr lang="ru-RU" sz="1100" dirty="0">
                <a:latin typeface="Courier New" panose="02070309020205020404" pitchFamily="49" charset="0"/>
                <a:cs typeface="Courier New" panose="02070309020205020404" pitchFamily="49" charset="0"/>
              </a:rPr>
              <a:t> 1\n",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memset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 1, 100);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a:t>
            </a:r>
            <a:r>
              <a:rPr lang="ru-RU" sz="1100" dirty="0">
                <a:latin typeface="Courier New" panose="02070309020205020404" pitchFamily="49" charset="0"/>
                <a:cs typeface="Courier New" panose="02070309020205020404" pitchFamily="49" charset="0"/>
              </a:rPr>
              <a:t> 100;</a:t>
            </a:r>
          </a:p>
          <a:p>
            <a:r>
              <a:rPr lang="ru-RU" sz="1100" dirty="0">
                <a:latin typeface="Courier New" panose="02070309020205020404" pitchFamily="49" charset="0"/>
                <a:cs typeface="Courier New" panose="02070309020205020404" pitchFamily="49" charset="0"/>
              </a:rPr>
              <a:t>        }</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parent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wait_result</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wait</a:t>
            </a:r>
            <a:r>
              <a:rPr lang="ru-RU" sz="1100" dirty="0">
                <a:latin typeface="Courier New" panose="02070309020205020404" pitchFamily="49" charset="0"/>
                <a:cs typeface="Courier New" panose="02070309020205020404" pitchFamily="49" charset="0"/>
              </a:rPr>
              <a:t>(&amp;</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wait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 </a:t>
            </a:r>
            <a:r>
              <a:rPr lang="ru-RU" sz="1100" dirty="0" err="1">
                <a:latin typeface="Courier New" panose="02070309020205020404" pitchFamily="49" charset="0"/>
                <a:cs typeface="Courier New" panose="02070309020205020404" pitchFamily="49" charset="0"/>
              </a:rPr>
              <a:t>and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wait_result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memory</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values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are</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code</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was</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WEXITSTATUS(</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a:t>
            </a:r>
            <a:r>
              <a:rPr lang="ru-RU" sz="1100" dirty="0">
                <a:latin typeface="Courier New" panose="02070309020205020404" pitchFamily="49" charset="0"/>
                <a:cs typeface="Courier New" panose="02070309020205020404" pitchFamily="49" charset="0"/>
              </a:rPr>
              <a:t> 0;</a:t>
            </a:r>
          </a:p>
          <a:p>
            <a:r>
              <a:rPr lang="ru-RU" sz="1100" dirty="0">
                <a:latin typeface="Courier New" panose="02070309020205020404" pitchFamily="49" charset="0"/>
                <a:cs typeface="Courier New" panose="02070309020205020404" pitchFamily="49" charset="0"/>
              </a:rPr>
              <a:t>}</a:t>
            </a:r>
          </a:p>
        </p:txBody>
      </p:sp>
      <p:sp>
        <p:nvSpPr>
          <p:cNvPr id="4" name="Speech Bubble: Rectangle 3">
            <a:extLst>
              <a:ext uri="{FF2B5EF4-FFF2-40B4-BE49-F238E27FC236}">
                <a16:creationId xmlns:a16="http://schemas.microsoft.com/office/drawing/2014/main" id="{4F1F13DF-BE70-4350-BBEF-BF558B1CD83D}"/>
              </a:ext>
            </a:extLst>
          </p:cNvPr>
          <p:cNvSpPr/>
          <p:nvPr/>
        </p:nvSpPr>
        <p:spPr>
          <a:xfrm>
            <a:off x="5134707" y="1633429"/>
            <a:ext cx="1922585" cy="338194"/>
          </a:xfrm>
          <a:prstGeom prst="wedgeRectCallout">
            <a:avLst>
              <a:gd name="adj1" fmla="val -119527"/>
              <a:gd name="adj2" fmla="val 12600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Теперь процессов 2</a:t>
            </a:r>
          </a:p>
        </p:txBody>
      </p:sp>
      <p:sp>
        <p:nvSpPr>
          <p:cNvPr id="7" name="Speech Bubble: Rectangle 6">
            <a:extLst>
              <a:ext uri="{FF2B5EF4-FFF2-40B4-BE49-F238E27FC236}">
                <a16:creationId xmlns:a16="http://schemas.microsoft.com/office/drawing/2014/main" id="{0477C796-6543-40A8-8424-9C8724C2C9AE}"/>
              </a:ext>
            </a:extLst>
          </p:cNvPr>
          <p:cNvSpPr/>
          <p:nvPr/>
        </p:nvSpPr>
        <p:spPr>
          <a:xfrm>
            <a:off x="5029200" y="1992633"/>
            <a:ext cx="2520461" cy="338194"/>
          </a:xfrm>
          <a:prstGeom prst="wedgeRectCallout">
            <a:avLst>
              <a:gd name="adj1" fmla="val -111387"/>
              <a:gd name="adj2" fmla="val 982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В потомке условие истинно</a:t>
            </a:r>
          </a:p>
        </p:txBody>
      </p:sp>
      <p:sp>
        <p:nvSpPr>
          <p:cNvPr id="8" name="Speech Bubble: Rectangle 7">
            <a:extLst>
              <a:ext uri="{FF2B5EF4-FFF2-40B4-BE49-F238E27FC236}">
                <a16:creationId xmlns:a16="http://schemas.microsoft.com/office/drawing/2014/main" id="{BFF68417-DAA1-4134-BCBA-2C102622ED8D}"/>
              </a:ext>
            </a:extLst>
          </p:cNvPr>
          <p:cNvSpPr/>
          <p:nvPr/>
        </p:nvSpPr>
        <p:spPr>
          <a:xfrm>
            <a:off x="7408985" y="2636004"/>
            <a:ext cx="2520461" cy="338194"/>
          </a:xfrm>
          <a:prstGeom prst="wedgeRectCallout">
            <a:avLst>
              <a:gd name="adj1" fmla="val -85340"/>
              <a:gd name="adj2" fmla="val 6534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Потомок что-то делает</a:t>
            </a:r>
          </a:p>
        </p:txBody>
      </p:sp>
      <p:sp>
        <p:nvSpPr>
          <p:cNvPr id="9" name="Speech Bubble: Rectangle 8">
            <a:extLst>
              <a:ext uri="{FF2B5EF4-FFF2-40B4-BE49-F238E27FC236}">
                <a16:creationId xmlns:a16="http://schemas.microsoft.com/office/drawing/2014/main" id="{A58ADB12-38BD-4CE9-81D9-CC040FCAD9BB}"/>
              </a:ext>
            </a:extLst>
          </p:cNvPr>
          <p:cNvSpPr/>
          <p:nvPr/>
        </p:nvSpPr>
        <p:spPr>
          <a:xfrm>
            <a:off x="5996353" y="3509662"/>
            <a:ext cx="2520461" cy="338194"/>
          </a:xfrm>
          <a:prstGeom prst="wedgeRectCallout">
            <a:avLst>
              <a:gd name="adj1" fmla="val -145573"/>
              <a:gd name="adj2" fmla="val 185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Выходит с кодом 100</a:t>
            </a:r>
          </a:p>
        </p:txBody>
      </p:sp>
      <p:sp>
        <p:nvSpPr>
          <p:cNvPr id="10" name="Speech Bubble: Rectangle 9">
            <a:extLst>
              <a:ext uri="{FF2B5EF4-FFF2-40B4-BE49-F238E27FC236}">
                <a16:creationId xmlns:a16="http://schemas.microsoft.com/office/drawing/2014/main" id="{4BE49F14-72E3-4004-A5BB-E22F493AC1F6}"/>
              </a:ext>
            </a:extLst>
          </p:cNvPr>
          <p:cNvSpPr/>
          <p:nvPr/>
        </p:nvSpPr>
        <p:spPr>
          <a:xfrm>
            <a:off x="6242538" y="4153033"/>
            <a:ext cx="3329354" cy="338194"/>
          </a:xfrm>
          <a:prstGeom prst="wedgeRectCallout">
            <a:avLst>
              <a:gd name="adj1" fmla="val -106281"/>
              <a:gd name="adj2" fmla="val 826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Родитель ждет завершения потомка</a:t>
            </a:r>
          </a:p>
        </p:txBody>
      </p:sp>
      <p:sp>
        <p:nvSpPr>
          <p:cNvPr id="11" name="Speech Bubble: Rectangle 10">
            <a:extLst>
              <a:ext uri="{FF2B5EF4-FFF2-40B4-BE49-F238E27FC236}">
                <a16:creationId xmlns:a16="http://schemas.microsoft.com/office/drawing/2014/main" id="{FD70AEBC-4747-4841-93C7-42DA8EF2C7D0}"/>
              </a:ext>
            </a:extLst>
          </p:cNvPr>
          <p:cNvSpPr/>
          <p:nvPr/>
        </p:nvSpPr>
        <p:spPr>
          <a:xfrm>
            <a:off x="6148754" y="5500965"/>
            <a:ext cx="2520461" cy="338194"/>
          </a:xfrm>
          <a:prstGeom prst="wedgeRectCallout">
            <a:avLst>
              <a:gd name="adj1" fmla="val -141155"/>
              <a:gd name="adj2" fmla="val -577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Получает его код возврата</a:t>
            </a:r>
          </a:p>
        </p:txBody>
      </p:sp>
      <p:sp>
        <p:nvSpPr>
          <p:cNvPr id="18" name="Rectangle 17">
            <a:extLst>
              <a:ext uri="{FF2B5EF4-FFF2-40B4-BE49-F238E27FC236}">
                <a16:creationId xmlns:a16="http://schemas.microsoft.com/office/drawing/2014/main" id="{8CF50A20-3680-481A-8298-B62C60C03135}"/>
              </a:ext>
            </a:extLst>
          </p:cNvPr>
          <p:cNvSpPr/>
          <p:nvPr/>
        </p:nvSpPr>
        <p:spPr>
          <a:xfrm>
            <a:off x="9929446" y="895469"/>
            <a:ext cx="1808508" cy="307777"/>
          </a:xfrm>
          <a:prstGeom prst="rect">
            <a:avLst/>
          </a:prstGeom>
        </p:spPr>
        <p:txBody>
          <a:bodyPr wrap="none">
            <a:spAutoFit/>
          </a:bodyPr>
          <a:lstStyle/>
          <a:p>
            <a:r>
              <a:rPr lang="en-US" dirty="0">
                <a:solidFill>
                  <a:srgbClr val="106BCC"/>
                </a:solidFill>
                <a:latin typeface="Open Sans"/>
                <a:hlinkClick r:id="rId3"/>
              </a:rPr>
              <a:t>2_processes/1_fork.c</a:t>
            </a:r>
            <a:endParaRPr lang="ru-RU" dirty="0"/>
          </a:p>
        </p:txBody>
      </p:sp>
      <p:sp>
        <p:nvSpPr>
          <p:cNvPr id="19" name="TextBox 18">
            <a:extLst>
              <a:ext uri="{FF2B5EF4-FFF2-40B4-BE49-F238E27FC236}">
                <a16:creationId xmlns:a16="http://schemas.microsoft.com/office/drawing/2014/main" id="{81522B1B-912C-4D6B-B483-680725847949}"/>
              </a:ext>
            </a:extLst>
          </p:cNvPr>
          <p:cNvSpPr txBox="1"/>
          <p:nvPr/>
        </p:nvSpPr>
        <p:spPr>
          <a:xfrm>
            <a:off x="1981200" y="3165231"/>
            <a:ext cx="2977097" cy="2246769"/>
          </a:xfrm>
          <a:prstGeom prst="rect">
            <a:avLst/>
          </a:prstGeom>
          <a:solidFill>
            <a:schemeClr val="bg1"/>
          </a:solidFill>
          <a:ln>
            <a:solidFill>
              <a:schemeClr val="tx1"/>
            </a:solidFill>
          </a:ln>
        </p:spPr>
        <p:txBody>
          <a:bodyPr wrap="none" rtlCol="0">
            <a:spAutoFit/>
          </a:bodyPr>
          <a:lstStyle/>
          <a:p>
            <a:r>
              <a:rPr lang="en-US" dirty="0">
                <a:latin typeface="Courier New" panose="02070309020205020404" pitchFamily="49" charset="0"/>
                <a:cs typeface="Courier New" panose="02070309020205020404" pitchFamily="49" charset="0"/>
              </a:rPr>
              <a:t>$ man wait # or man 2 wait</a:t>
            </a:r>
          </a:p>
          <a:p>
            <a:r>
              <a:rPr lang="en-US" dirty="0">
                <a:latin typeface="Courier New" panose="02070309020205020404" pitchFamily="49" charset="0"/>
                <a:cs typeface="Courier New" panose="02070309020205020404" pitchFamily="49" charset="0"/>
              </a:rPr>
              <a:t>WIFEXITED(status)</a:t>
            </a:r>
          </a:p>
          <a:p>
            <a:r>
              <a:rPr lang="en-US" dirty="0">
                <a:latin typeface="Courier New" panose="02070309020205020404" pitchFamily="49" charset="0"/>
                <a:cs typeface="Courier New" panose="02070309020205020404" pitchFamily="49" charset="0"/>
              </a:rPr>
              <a:t>WIFSIGNALED(status)</a:t>
            </a:r>
          </a:p>
          <a:p>
            <a:r>
              <a:rPr lang="en-US" dirty="0">
                <a:latin typeface="Courier New" panose="02070309020205020404" pitchFamily="49" charset="0"/>
                <a:cs typeface="Courier New" panose="02070309020205020404" pitchFamily="49" charset="0"/>
              </a:rPr>
              <a:t>WIFSTOPPED(status)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WEXITSTATUS(status)</a:t>
            </a:r>
          </a:p>
          <a:p>
            <a:r>
              <a:rPr lang="en-US" dirty="0">
                <a:latin typeface="Courier New" panose="02070309020205020404" pitchFamily="49" charset="0"/>
                <a:cs typeface="Courier New" panose="02070309020205020404" pitchFamily="49" charset="0"/>
              </a:rPr>
              <a:t>WTERMSIG(status)</a:t>
            </a:r>
          </a:p>
          <a:p>
            <a:r>
              <a:rPr lang="en-US" dirty="0">
                <a:latin typeface="Courier New" panose="02070309020205020404" pitchFamily="49" charset="0"/>
                <a:cs typeface="Courier New" panose="02070309020205020404" pitchFamily="49" charset="0"/>
              </a:rPr>
              <a:t>WCOREDUMP(status)</a:t>
            </a:r>
          </a:p>
          <a:p>
            <a:r>
              <a:rPr lang="en-US" dirty="0">
                <a:latin typeface="Courier New" panose="02070309020205020404" pitchFamily="49" charset="0"/>
                <a:cs typeface="Courier New" panose="02070309020205020404" pitchFamily="49" charset="0"/>
              </a:rPr>
              <a:t>WSTOPSIG(status)</a:t>
            </a:r>
          </a:p>
          <a:p>
            <a:endParaRPr lang="ru-RU"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err="1"/>
              <a:t>fork</a:t>
            </a:r>
            <a:r>
              <a:rPr lang="ru-RU" dirty="0"/>
              <a:t> (3/4)</a:t>
            </a:r>
            <a:endParaRPr dirty="0"/>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11</a:t>
            </a:fld>
            <a:endParaRPr/>
          </a:p>
        </p:txBody>
      </p:sp>
      <p:sp>
        <p:nvSpPr>
          <p:cNvPr id="3" name="Rectangle 2">
            <a:extLst>
              <a:ext uri="{FF2B5EF4-FFF2-40B4-BE49-F238E27FC236}">
                <a16:creationId xmlns:a16="http://schemas.microsoft.com/office/drawing/2014/main" id="{086BFB4D-CCCF-43BB-BFD0-612C8FD09834}"/>
              </a:ext>
            </a:extLst>
          </p:cNvPr>
          <p:cNvSpPr/>
          <p:nvPr/>
        </p:nvSpPr>
        <p:spPr>
          <a:xfrm>
            <a:off x="982569" y="1329477"/>
            <a:ext cx="6096000" cy="2492990"/>
          </a:xfrm>
          <a:prstGeom prst="rect">
            <a:avLst/>
          </a:prstGeom>
        </p:spPr>
        <p:txBody>
          <a:bodyPr>
            <a:spAutoFit/>
          </a:bodyPr>
          <a:lstStyle/>
          <a:p>
            <a:pPr lvl="0"/>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main</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process</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getpid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char</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char</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calloc</a:t>
            </a:r>
            <a:r>
              <a:rPr lang="ru-RU" sz="600" dirty="0">
                <a:latin typeface="Courier New" panose="02070309020205020404" pitchFamily="49" charset="0"/>
                <a:cs typeface="Courier New" panose="02070309020205020404" pitchFamily="49" charset="0"/>
              </a:rPr>
              <a:t>(1, 100);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getpid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if</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 == 0) {</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terminated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with</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code</a:t>
            </a:r>
            <a:r>
              <a:rPr lang="ru-RU" sz="600" dirty="0">
                <a:latin typeface="Courier New" panose="02070309020205020404" pitchFamily="49" charset="0"/>
                <a:cs typeface="Courier New" panose="02070309020205020404" pitchFamily="49" charset="0"/>
              </a:rPr>
              <a:t> 100\n",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memory</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values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are</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set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to</a:t>
            </a:r>
            <a:r>
              <a:rPr lang="ru-RU" sz="600" dirty="0">
                <a:latin typeface="Courier New" panose="02070309020205020404" pitchFamily="49" charset="0"/>
                <a:cs typeface="Courier New" panose="02070309020205020404" pitchFamily="49" charset="0"/>
              </a:rPr>
              <a:t> 1\n",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memset</a:t>
            </a:r>
            <a:r>
              <a:rPr lang="ru-RU" sz="600" dirty="0">
                <a:latin typeface="Courier New" panose="02070309020205020404" pitchFamily="49" charset="0"/>
                <a:cs typeface="Courier New" panose="02070309020205020404" pitchFamily="49" charset="0"/>
              </a:rPr>
              <a:t>(</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 1, 100);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a:t>
            </a:r>
            <a:r>
              <a:rPr lang="ru-RU" sz="600" dirty="0">
                <a:latin typeface="Courier New" panose="02070309020205020404" pitchFamily="49" charset="0"/>
                <a:cs typeface="Courier New" panose="02070309020205020404" pitchFamily="49" charset="0"/>
              </a:rPr>
              <a:t> 100;</a:t>
            </a:r>
          </a:p>
          <a:p>
            <a:pPr lvl="0"/>
            <a:r>
              <a:rPr lang="ru-RU" sz="600" dirty="0">
                <a:latin typeface="Courier New" panose="02070309020205020404" pitchFamily="49" charset="0"/>
                <a:cs typeface="Courier New" panose="02070309020205020404" pitchFamily="49" charset="0"/>
              </a:rPr>
              <a:t>        }</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parent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wait_result</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wait</a:t>
            </a:r>
            <a:r>
              <a:rPr lang="ru-RU" sz="600" dirty="0">
                <a:latin typeface="Courier New" panose="02070309020205020404" pitchFamily="49" charset="0"/>
                <a:cs typeface="Courier New" panose="02070309020205020404" pitchFamily="49" charset="0"/>
              </a:rPr>
              <a:t>(&amp;</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wait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 </a:t>
            </a:r>
            <a:r>
              <a:rPr lang="ru-RU" sz="600" dirty="0" err="1">
                <a:latin typeface="Courier New" panose="02070309020205020404" pitchFamily="49" charset="0"/>
                <a:cs typeface="Courier New" panose="02070309020205020404" pitchFamily="49" charset="0"/>
              </a:rPr>
              <a:t>and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wait_result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memory</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values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are</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code</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was</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WEXITSTATUS(</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a:t>
            </a:r>
            <a:r>
              <a:rPr lang="ru-RU" sz="600" dirty="0">
                <a:latin typeface="Courier New" panose="02070309020205020404" pitchFamily="49" charset="0"/>
                <a:cs typeface="Courier New" panose="02070309020205020404" pitchFamily="49" charset="0"/>
              </a:rPr>
              <a:t> 0;</a:t>
            </a:r>
          </a:p>
          <a:p>
            <a:pPr lvl="0"/>
            <a:r>
              <a:rPr lang="ru-RU" sz="60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3113DFDA-E2EE-4AF3-8F0F-E2FDB775F5FA}"/>
              </a:ext>
            </a:extLst>
          </p:cNvPr>
          <p:cNvSpPr/>
          <p:nvPr/>
        </p:nvSpPr>
        <p:spPr>
          <a:xfrm>
            <a:off x="1101970" y="3995954"/>
            <a:ext cx="6096000" cy="2308324"/>
          </a:xfrm>
          <a:prstGeom prst="rect">
            <a:avLst/>
          </a:prstGeom>
        </p:spPr>
        <p:txBody>
          <a:bodyPr>
            <a:spAutoFit/>
          </a:bodyPr>
          <a:lstStyle/>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gcc</a:t>
            </a:r>
            <a:r>
              <a:rPr lang="ru-RU" sz="1600" dirty="0">
                <a:latin typeface="Courier New" panose="02070309020205020404" pitchFamily="49" charset="0"/>
                <a:cs typeface="Courier New" panose="02070309020205020404" pitchFamily="49" charset="0"/>
              </a:rPr>
              <a:t> 1_fork.c</a:t>
            </a:r>
          </a:p>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a.out</a:t>
            </a:r>
            <a:endParaRPr lang="ru-RU" sz="1600" dirty="0">
              <a:latin typeface="Courier New" panose="02070309020205020404" pitchFamily="49" charset="0"/>
              <a:cs typeface="Courier New" panose="02070309020205020404" pitchFamily="49" charset="0"/>
            </a:endParaRPr>
          </a:p>
          <a:p>
            <a:r>
              <a:rPr lang="ru-RU" sz="1600" dirty="0">
                <a:latin typeface="Courier New" panose="02070309020205020404" pitchFamily="49" charset="0"/>
                <a:cs typeface="Courier New" panose="02070309020205020404" pitchFamily="49" charset="0"/>
              </a:rPr>
              <a:t>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process</a:t>
            </a:r>
            <a:r>
              <a:rPr lang="ru-RU" sz="1600" dirty="0">
                <a:latin typeface="Courier New" panose="02070309020205020404" pitchFamily="49" charset="0"/>
                <a:cs typeface="Courier New" panose="02070309020205020404" pitchFamily="49" charset="0"/>
              </a:rPr>
              <a:t> 24185</a:t>
            </a:r>
          </a:p>
          <a:p>
            <a:r>
              <a:rPr lang="ru-RU" sz="1600" dirty="0">
                <a:latin typeface="Courier New" panose="02070309020205020404" pitchFamily="49" charset="0"/>
                <a:cs typeface="Courier New" panose="02070309020205020404" pitchFamily="49" charset="0"/>
              </a:rPr>
              <a:t>24185: 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parent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fork</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24186</a:t>
            </a:r>
          </a:p>
          <a:p>
            <a:r>
              <a:rPr lang="ru-RU" sz="1600" dirty="0">
                <a:latin typeface="Courier New" panose="02070309020205020404" pitchFamily="49" charset="0"/>
                <a:cs typeface="Courier New" panose="02070309020205020404" pitchFamily="49" charset="0"/>
              </a:rPr>
              <a:t>24186: 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child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fork</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0</a:t>
            </a:r>
          </a:p>
          <a:p>
            <a:r>
              <a:rPr lang="ru-RU" sz="1600" dirty="0">
                <a:latin typeface="Courier New" panose="02070309020205020404" pitchFamily="49" charset="0"/>
                <a:cs typeface="Courier New" panose="02070309020205020404" pitchFamily="49" charset="0"/>
              </a:rPr>
              <a:t>24186: </a:t>
            </a:r>
            <a:r>
              <a:rPr lang="ru-RU" sz="1600" dirty="0" err="1">
                <a:latin typeface="Courier New" panose="02070309020205020404" pitchFamily="49" charset="0"/>
                <a:cs typeface="Courier New" panose="02070309020205020404" pitchFamily="49" charset="0"/>
              </a:rPr>
              <a:t>child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is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terminated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with</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code</a:t>
            </a:r>
            <a:r>
              <a:rPr lang="ru-RU" sz="1600" dirty="0">
                <a:latin typeface="Courier New" panose="02070309020205020404" pitchFamily="49" charset="0"/>
                <a:cs typeface="Courier New" panose="02070309020205020404" pitchFamily="49" charset="0"/>
              </a:rPr>
              <a:t> 100</a:t>
            </a:r>
          </a:p>
          <a:p>
            <a:r>
              <a:rPr lang="ru-RU" sz="1600" dirty="0">
                <a:latin typeface="Courier New" panose="02070309020205020404" pitchFamily="49" charset="0"/>
                <a:cs typeface="Courier New" panose="02070309020205020404" pitchFamily="49" charset="0"/>
              </a:rPr>
              <a:t>24186: </a:t>
            </a:r>
            <a:r>
              <a:rPr lang="ru-RU" sz="1600" dirty="0" err="1">
                <a:latin typeface="Courier New" panose="02070309020205020404" pitchFamily="49" charset="0"/>
                <a:cs typeface="Courier New" panose="02070309020205020404" pitchFamily="49" charset="0"/>
              </a:rPr>
              <a:t>memory</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values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are</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set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to</a:t>
            </a:r>
            <a:r>
              <a:rPr lang="ru-RU" sz="1600" dirty="0">
                <a:latin typeface="Courier New" panose="02070309020205020404" pitchFamily="49" charset="0"/>
                <a:cs typeface="Courier New" panose="02070309020205020404" pitchFamily="49" charset="0"/>
              </a:rPr>
              <a:t> 1</a:t>
            </a:r>
          </a:p>
          <a:p>
            <a:r>
              <a:rPr lang="ru-RU" sz="1600" dirty="0">
                <a:latin typeface="Courier New" panose="02070309020205020404" pitchFamily="49" charset="0"/>
                <a:cs typeface="Courier New" panose="02070309020205020404" pitchFamily="49" charset="0"/>
              </a:rPr>
              <a:t>24185: </a:t>
            </a:r>
            <a:r>
              <a:rPr lang="ru-RU" sz="1600" dirty="0" err="1">
                <a:latin typeface="Courier New" panose="02070309020205020404" pitchFamily="49" charset="0"/>
                <a:cs typeface="Courier New" panose="02070309020205020404" pitchFamily="49" charset="0"/>
              </a:rPr>
              <a:t>wait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24186 </a:t>
            </a:r>
            <a:r>
              <a:rPr lang="ru-RU" sz="1600" dirty="0" err="1">
                <a:latin typeface="Courier New" panose="02070309020205020404" pitchFamily="49" charset="0"/>
                <a:cs typeface="Courier New" panose="02070309020205020404" pitchFamily="49" charset="0"/>
              </a:rPr>
              <a:t>and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stat</a:t>
            </a:r>
            <a:r>
              <a:rPr lang="ru-RU" sz="1600" dirty="0">
                <a:latin typeface="Courier New" panose="02070309020205020404" pitchFamily="49" charset="0"/>
                <a:cs typeface="Courier New" panose="02070309020205020404" pitchFamily="49" charset="0"/>
              </a:rPr>
              <a:t> 25600</a:t>
            </a:r>
          </a:p>
          <a:p>
            <a:r>
              <a:rPr lang="ru-RU" sz="1600" dirty="0">
                <a:latin typeface="Courier New" panose="02070309020205020404" pitchFamily="49" charset="0"/>
                <a:cs typeface="Courier New" panose="02070309020205020404" pitchFamily="49" charset="0"/>
              </a:rPr>
              <a:t>24185: </a:t>
            </a:r>
            <a:r>
              <a:rPr lang="ru-RU" sz="1600" dirty="0" err="1">
                <a:latin typeface="Courier New" panose="02070309020205020404" pitchFamily="49" charset="0"/>
                <a:cs typeface="Courier New" panose="02070309020205020404" pitchFamily="49" charset="0"/>
              </a:rPr>
              <a:t>memory</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values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are</a:t>
            </a:r>
            <a:r>
              <a:rPr lang="ru-RU" sz="1600" dirty="0">
                <a:latin typeface="Courier New" panose="02070309020205020404" pitchFamily="49" charset="0"/>
                <a:cs typeface="Courier New" panose="02070309020205020404" pitchFamily="49" charset="0"/>
              </a:rPr>
              <a:t> 0</a:t>
            </a:r>
          </a:p>
        </p:txBody>
      </p:sp>
      <p:sp>
        <p:nvSpPr>
          <p:cNvPr id="7" name="Rectangle 6">
            <a:extLst>
              <a:ext uri="{FF2B5EF4-FFF2-40B4-BE49-F238E27FC236}">
                <a16:creationId xmlns:a16="http://schemas.microsoft.com/office/drawing/2014/main" id="{45E9D964-6D0F-4006-888B-58624E0EBD8B}"/>
              </a:ext>
            </a:extLst>
          </p:cNvPr>
          <p:cNvSpPr/>
          <p:nvPr/>
        </p:nvSpPr>
        <p:spPr>
          <a:xfrm>
            <a:off x="9929446" y="895469"/>
            <a:ext cx="1808508" cy="307777"/>
          </a:xfrm>
          <a:prstGeom prst="rect">
            <a:avLst/>
          </a:prstGeom>
        </p:spPr>
        <p:txBody>
          <a:bodyPr wrap="none">
            <a:spAutoFit/>
          </a:bodyPr>
          <a:lstStyle/>
          <a:p>
            <a:r>
              <a:rPr lang="en-US" dirty="0">
                <a:solidFill>
                  <a:srgbClr val="106BCC"/>
                </a:solidFill>
                <a:latin typeface="Open Sans"/>
                <a:hlinkClick r:id="rId3"/>
              </a:rPr>
              <a:t>2_processes/1_fork.c</a:t>
            </a:r>
            <a:endParaRPr lang="ru-R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fork (4/4)</a:t>
            </a:r>
            <a:endParaRP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12</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Почему </a:t>
            </a:r>
            <a:r>
              <a:rPr lang="ru-RU" sz="2800" i="1" dirty="0" err="1">
                <a:latin typeface="Open Sans"/>
              </a:rPr>
              <a:t>fork</a:t>
            </a:r>
            <a:r>
              <a:rPr lang="ru-RU" sz="2800" dirty="0">
                <a:latin typeface="Open Sans"/>
              </a:rPr>
              <a:t>() работает быстро, даже в больших программах?</a:t>
            </a:r>
            <a:endParaRPr lang="ru-RU" sz="2800" dirty="0"/>
          </a:p>
        </p:txBody>
      </p:sp>
      <p:pic>
        <p:nvPicPr>
          <p:cNvPr id="5" name="Picture 4">
            <a:extLst>
              <a:ext uri="{FF2B5EF4-FFF2-40B4-BE49-F238E27FC236}">
                <a16:creationId xmlns:a16="http://schemas.microsoft.com/office/drawing/2014/main" id="{45D80414-8D9D-42C8-A487-9E576795C834}"/>
              </a:ext>
            </a:extLst>
          </p:cNvPr>
          <p:cNvPicPr>
            <a:picLocks noChangeAspect="1"/>
          </p:cNvPicPr>
          <p:nvPr/>
        </p:nvPicPr>
        <p:blipFill>
          <a:blip r:embed="rId5"/>
          <a:stretch>
            <a:fillRect/>
          </a:stretch>
        </p:blipFill>
        <p:spPr>
          <a:xfrm>
            <a:off x="3383848" y="3294762"/>
            <a:ext cx="5424304" cy="3067570"/>
          </a:xfrm>
          <a:prstGeom prst="rect">
            <a:avLst/>
          </a:prstGeom>
        </p:spPr>
      </p:pic>
      <p:sp>
        <p:nvSpPr>
          <p:cNvPr id="6" name="Rectangle 5">
            <a:extLst>
              <a:ext uri="{FF2B5EF4-FFF2-40B4-BE49-F238E27FC236}">
                <a16:creationId xmlns:a16="http://schemas.microsoft.com/office/drawing/2014/main" id="{A4A40DA5-3E19-461E-9EEE-F62772A31052}"/>
              </a:ext>
            </a:extLst>
          </p:cNvPr>
          <p:cNvSpPr/>
          <p:nvPr/>
        </p:nvSpPr>
        <p:spPr>
          <a:xfrm>
            <a:off x="5124419" y="2776836"/>
            <a:ext cx="1943161" cy="307777"/>
          </a:xfrm>
          <a:prstGeom prst="rect">
            <a:avLst/>
          </a:prstGeom>
        </p:spPr>
        <p:txBody>
          <a:bodyPr wrap="none">
            <a:spAutoFit/>
          </a:bodyPr>
          <a:lstStyle/>
          <a:p>
            <a:r>
              <a:rPr lang="en-US" dirty="0">
                <a:latin typeface="Open Sans"/>
              </a:rPr>
              <a:t>Copy On Write - COW</a:t>
            </a:r>
            <a:endParaRPr lang="ru-RU" dirty="0"/>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Picture 7">
            <a:extLst>
              <a:ext uri="{FF2B5EF4-FFF2-40B4-BE49-F238E27FC236}">
                <a16:creationId xmlns:a16="http://schemas.microsoft.com/office/drawing/2014/main" id="{0002A630-03F0-43B6-B77C-8AF7EB6CAB21}"/>
              </a:ext>
            </a:extLst>
          </p:cNvPr>
          <p:cNvPicPr>
            <a:picLocks noChangeAspect="1"/>
          </p:cNvPicPr>
          <p:nvPr/>
        </p:nvPicPr>
        <p:blipFill>
          <a:blip r:embed="rId6"/>
          <a:stretch>
            <a:fillRect/>
          </a:stretch>
        </p:blipFill>
        <p:spPr>
          <a:xfrm>
            <a:off x="3291803" y="3182815"/>
            <a:ext cx="5755279" cy="3417795"/>
          </a:xfrm>
          <a:prstGeom prst="rect">
            <a:avLst/>
          </a:prstGeom>
        </p:spPr>
      </p:pic>
    </p:spTree>
    <p:extLst>
      <p:ext uri="{BB962C8B-B14F-4D97-AF65-F5344CB8AC3E}">
        <p14:creationId xmlns:p14="http://schemas.microsoft.com/office/powerpoint/2010/main" val="299157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79ee40d3c7_0_507"/>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Copy on write (1/2)</a:t>
            </a:r>
            <a:endParaRPr/>
          </a:p>
        </p:txBody>
      </p:sp>
      <p:sp>
        <p:nvSpPr>
          <p:cNvPr id="338" name="Google Shape;338;g79ee40d3c7_0_50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13</a:t>
            </a:fld>
            <a:endParaRPr/>
          </a:p>
        </p:txBody>
      </p:sp>
      <p:sp>
        <p:nvSpPr>
          <p:cNvPr id="2" name="Rectangle 1">
            <a:extLst>
              <a:ext uri="{FF2B5EF4-FFF2-40B4-BE49-F238E27FC236}">
                <a16:creationId xmlns:a16="http://schemas.microsoft.com/office/drawing/2014/main" id="{54B72C50-3F24-4933-B60D-86315E50D950}"/>
              </a:ext>
            </a:extLst>
          </p:cNvPr>
          <p:cNvSpPr/>
          <p:nvPr/>
        </p:nvSpPr>
        <p:spPr>
          <a:xfrm>
            <a:off x="2117753" y="1612419"/>
            <a:ext cx="1491114" cy="461665"/>
          </a:xfrm>
          <a:prstGeom prst="rect">
            <a:avLst/>
          </a:prstGeom>
        </p:spPr>
        <p:txBody>
          <a:bodyPr wrap="none">
            <a:spAutoFit/>
          </a:bodyPr>
          <a:lstStyle/>
          <a:p>
            <a:r>
              <a:rPr lang="ru-RU" sz="2400" dirty="0">
                <a:latin typeface="Open Sans"/>
              </a:rPr>
              <a:t>Родитель</a:t>
            </a:r>
            <a:endParaRPr lang="ru-RU" sz="2400" dirty="0"/>
          </a:p>
        </p:txBody>
      </p:sp>
      <p:sp>
        <p:nvSpPr>
          <p:cNvPr id="3" name="Rectangle 2">
            <a:extLst>
              <a:ext uri="{FF2B5EF4-FFF2-40B4-BE49-F238E27FC236}">
                <a16:creationId xmlns:a16="http://schemas.microsoft.com/office/drawing/2014/main" id="{D3E4C519-E20A-42BA-9EAB-D698D775656E}"/>
              </a:ext>
            </a:extLst>
          </p:cNvPr>
          <p:cNvSpPr/>
          <p:nvPr/>
        </p:nvSpPr>
        <p:spPr>
          <a:xfrm>
            <a:off x="7810408" y="1612419"/>
            <a:ext cx="1443024" cy="461665"/>
          </a:xfrm>
          <a:prstGeom prst="rect">
            <a:avLst/>
          </a:prstGeom>
        </p:spPr>
        <p:txBody>
          <a:bodyPr wrap="none">
            <a:spAutoFit/>
          </a:bodyPr>
          <a:lstStyle/>
          <a:p>
            <a:r>
              <a:rPr lang="ru-RU" sz="2400" dirty="0">
                <a:latin typeface="Open Sans"/>
              </a:rPr>
              <a:t>Потомок</a:t>
            </a:r>
            <a:endParaRPr lang="ru-RU" sz="2400" dirty="0"/>
          </a:p>
        </p:txBody>
      </p:sp>
      <p:sp>
        <p:nvSpPr>
          <p:cNvPr id="4" name="Rectangle 3">
            <a:extLst>
              <a:ext uri="{FF2B5EF4-FFF2-40B4-BE49-F238E27FC236}">
                <a16:creationId xmlns:a16="http://schemas.microsoft.com/office/drawing/2014/main" id="{9C22962E-E410-4274-8F00-C1BA7DD037A9}"/>
              </a:ext>
            </a:extLst>
          </p:cNvPr>
          <p:cNvSpPr/>
          <p:nvPr/>
        </p:nvSpPr>
        <p:spPr>
          <a:xfrm>
            <a:off x="4843444" y="2261066"/>
            <a:ext cx="1838965" cy="369332"/>
          </a:xfrm>
          <a:prstGeom prst="rect">
            <a:avLst/>
          </a:prstGeom>
        </p:spPr>
        <p:txBody>
          <a:bodyPr wrap="none">
            <a:spAutoFit/>
          </a:bodyPr>
          <a:lstStyle/>
          <a:p>
            <a:r>
              <a:rPr lang="en-US" sz="1800" dirty="0">
                <a:solidFill>
                  <a:srgbClr val="A71D5D"/>
                </a:solidFill>
                <a:latin typeface="Courier New" panose="02070309020205020404" pitchFamily="49" charset="0"/>
                <a:cs typeface="Courier New" panose="02070309020205020404" pitchFamily="49" charset="0"/>
              </a:rPr>
              <a:t>int</a:t>
            </a:r>
            <a:r>
              <a:rPr lang="en-US" sz="1800" dirty="0">
                <a:solidFill>
                  <a:srgbClr val="333333"/>
                </a:solidFill>
                <a:latin typeface="Courier New" panose="02070309020205020404" pitchFamily="49" charset="0"/>
                <a:cs typeface="Courier New" panose="02070309020205020404" pitchFamily="49" charset="0"/>
              </a:rPr>
              <a:t> a = 100;</a:t>
            </a:r>
            <a:endParaRPr lang="ru-RU" sz="1800" dirty="0">
              <a:latin typeface="Courier New" panose="02070309020205020404" pitchFamily="49" charset="0"/>
              <a:cs typeface="Courier New" panose="02070309020205020404" pitchFamily="49" charset="0"/>
            </a:endParaRPr>
          </a:p>
        </p:txBody>
      </p:sp>
      <p:cxnSp>
        <p:nvCxnSpPr>
          <p:cNvPr id="6" name="Straight Arrow Connector 5">
            <a:extLst>
              <a:ext uri="{FF2B5EF4-FFF2-40B4-BE49-F238E27FC236}">
                <a16:creationId xmlns:a16="http://schemas.microsoft.com/office/drawing/2014/main" id="{7BB120E6-C817-479B-802F-E90E1E8B6AB5}"/>
              </a:ext>
            </a:extLst>
          </p:cNvPr>
          <p:cNvCxnSpPr>
            <a:cxnSpLocks/>
            <a:stCxn id="3" idx="2"/>
            <a:endCxn id="4" idx="3"/>
          </p:cNvCxnSpPr>
          <p:nvPr/>
        </p:nvCxnSpPr>
        <p:spPr>
          <a:xfrm flipH="1">
            <a:off x="6682409" y="2074084"/>
            <a:ext cx="1849511" cy="37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9FE4E12-C030-4155-95E4-03CEB4CF8DAE}"/>
              </a:ext>
            </a:extLst>
          </p:cNvPr>
          <p:cNvSpPr txBox="1"/>
          <p:nvPr/>
        </p:nvSpPr>
        <p:spPr>
          <a:xfrm>
            <a:off x="7685889" y="2230288"/>
            <a:ext cx="1043876"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 = 200;</a:t>
            </a:r>
            <a:endParaRPr lang="ru-RU" dirty="0">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813AB447-3FBD-4978-933B-F4AF054EA73D}"/>
              </a:ext>
            </a:extLst>
          </p:cNvPr>
          <p:cNvCxnSpPr>
            <a:stCxn id="4" idx="2"/>
          </p:cNvCxnSpPr>
          <p:nvPr/>
        </p:nvCxnSpPr>
        <p:spPr>
          <a:xfrm flipH="1">
            <a:off x="5762926" y="2630398"/>
            <a:ext cx="1" cy="142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FDB33E-0787-4CE8-95F9-2906DE5B5636}"/>
              </a:ext>
            </a:extLst>
          </p:cNvPr>
          <p:cNvSpPr txBox="1"/>
          <p:nvPr/>
        </p:nvSpPr>
        <p:spPr>
          <a:xfrm>
            <a:off x="5762926" y="3176210"/>
            <a:ext cx="1043876"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 = 200;</a:t>
            </a:r>
            <a:endParaRPr lang="ru-RU"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FAED7D80-1FDC-4D11-8312-0EE2EB47E1EE}"/>
              </a:ext>
            </a:extLst>
          </p:cNvPr>
          <p:cNvPicPr>
            <a:picLocks noChangeAspect="1"/>
          </p:cNvPicPr>
          <p:nvPr/>
        </p:nvPicPr>
        <p:blipFill>
          <a:blip r:embed="rId3"/>
          <a:stretch>
            <a:fillRect/>
          </a:stretch>
        </p:blipFill>
        <p:spPr>
          <a:xfrm>
            <a:off x="5272024" y="4029799"/>
            <a:ext cx="981803" cy="1007640"/>
          </a:xfrm>
          <a:prstGeom prst="rect">
            <a:avLst/>
          </a:prstGeom>
        </p:spPr>
      </p:pic>
      <p:pic>
        <p:nvPicPr>
          <p:cNvPr id="12" name="Picture 11">
            <a:extLst>
              <a:ext uri="{FF2B5EF4-FFF2-40B4-BE49-F238E27FC236}">
                <a16:creationId xmlns:a16="http://schemas.microsoft.com/office/drawing/2014/main" id="{B0823484-516E-4982-96F2-5AFE75FC178C}"/>
              </a:ext>
            </a:extLst>
          </p:cNvPr>
          <p:cNvPicPr>
            <a:picLocks noChangeAspect="1"/>
          </p:cNvPicPr>
          <p:nvPr/>
        </p:nvPicPr>
        <p:blipFill>
          <a:blip r:embed="rId4"/>
          <a:stretch>
            <a:fillRect/>
          </a:stretch>
        </p:blipFill>
        <p:spPr>
          <a:xfrm>
            <a:off x="7716925" y="4041523"/>
            <a:ext cx="981803" cy="990415"/>
          </a:xfrm>
          <a:prstGeom prst="rect">
            <a:avLst/>
          </a:prstGeom>
        </p:spPr>
      </p:pic>
      <p:cxnSp>
        <p:nvCxnSpPr>
          <p:cNvPr id="15" name="Straight Arrow Connector 14">
            <a:extLst>
              <a:ext uri="{FF2B5EF4-FFF2-40B4-BE49-F238E27FC236}">
                <a16:creationId xmlns:a16="http://schemas.microsoft.com/office/drawing/2014/main" id="{631E7854-D3A3-49B3-AE50-4C67FC60C889}"/>
              </a:ext>
            </a:extLst>
          </p:cNvPr>
          <p:cNvCxnSpPr>
            <a:stCxn id="11" idx="3"/>
            <a:endCxn id="12" idx="1"/>
          </p:cNvCxnSpPr>
          <p:nvPr/>
        </p:nvCxnSpPr>
        <p:spPr>
          <a:xfrm>
            <a:off x="6253827" y="4533619"/>
            <a:ext cx="1463098" cy="3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86CF08-CE25-431A-989E-11D9DC33E603}"/>
              </a:ext>
            </a:extLst>
          </p:cNvPr>
          <p:cNvSpPr txBox="1"/>
          <p:nvPr/>
        </p:nvSpPr>
        <p:spPr>
          <a:xfrm>
            <a:off x="8675389" y="4260697"/>
            <a:ext cx="1156086" cy="523220"/>
          </a:xfrm>
          <a:prstGeom prst="rect">
            <a:avLst/>
          </a:prstGeom>
          <a:noFill/>
        </p:spPr>
        <p:txBody>
          <a:bodyPr wrap="none" rtlCol="0">
            <a:spAutoFit/>
          </a:bodyPr>
          <a:lstStyle/>
          <a:p>
            <a:r>
              <a:rPr lang="ru-RU" dirty="0"/>
              <a:t>Копировать</a:t>
            </a:r>
          </a:p>
          <a:p>
            <a:r>
              <a:rPr lang="ru-RU" dirty="0"/>
              <a:t>страницу</a:t>
            </a:r>
            <a:endParaRPr lang="en-US" dirty="0"/>
          </a:p>
        </p:txBody>
      </p:sp>
      <p:pic>
        <p:nvPicPr>
          <p:cNvPr id="18" name="Graphic 17" descr="Lightning bolt">
            <a:extLst>
              <a:ext uri="{FF2B5EF4-FFF2-40B4-BE49-F238E27FC236}">
                <a16:creationId xmlns:a16="http://schemas.microsoft.com/office/drawing/2014/main" id="{6EDA8D35-E410-410B-9AD4-DF5D63A608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7985" y="3951803"/>
            <a:ext cx="525324" cy="5253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79ee40d3c7_0_507"/>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Copy on write (1/2)</a:t>
            </a:r>
            <a:endParaRPr/>
          </a:p>
        </p:txBody>
      </p:sp>
      <p:sp>
        <p:nvSpPr>
          <p:cNvPr id="338" name="Google Shape;338;g79ee40d3c7_0_50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14</a:t>
            </a:fld>
            <a:endParaRPr/>
          </a:p>
        </p:txBody>
      </p:sp>
      <p:sp>
        <p:nvSpPr>
          <p:cNvPr id="2" name="Rectangle 1">
            <a:extLst>
              <a:ext uri="{FF2B5EF4-FFF2-40B4-BE49-F238E27FC236}">
                <a16:creationId xmlns:a16="http://schemas.microsoft.com/office/drawing/2014/main" id="{54B72C50-3F24-4933-B60D-86315E50D950}"/>
              </a:ext>
            </a:extLst>
          </p:cNvPr>
          <p:cNvSpPr/>
          <p:nvPr/>
        </p:nvSpPr>
        <p:spPr>
          <a:xfrm>
            <a:off x="2117753" y="1612419"/>
            <a:ext cx="1491114" cy="461665"/>
          </a:xfrm>
          <a:prstGeom prst="rect">
            <a:avLst/>
          </a:prstGeom>
        </p:spPr>
        <p:txBody>
          <a:bodyPr wrap="none">
            <a:spAutoFit/>
          </a:bodyPr>
          <a:lstStyle/>
          <a:p>
            <a:r>
              <a:rPr lang="ru-RU" sz="2400" dirty="0">
                <a:latin typeface="Open Sans"/>
              </a:rPr>
              <a:t>Родитель</a:t>
            </a:r>
            <a:endParaRPr lang="ru-RU" sz="2400" dirty="0"/>
          </a:p>
        </p:txBody>
      </p:sp>
      <p:sp>
        <p:nvSpPr>
          <p:cNvPr id="3" name="Rectangle 2">
            <a:extLst>
              <a:ext uri="{FF2B5EF4-FFF2-40B4-BE49-F238E27FC236}">
                <a16:creationId xmlns:a16="http://schemas.microsoft.com/office/drawing/2014/main" id="{D3E4C519-E20A-42BA-9EAB-D698D775656E}"/>
              </a:ext>
            </a:extLst>
          </p:cNvPr>
          <p:cNvSpPr/>
          <p:nvPr/>
        </p:nvSpPr>
        <p:spPr>
          <a:xfrm>
            <a:off x="7810408" y="1612419"/>
            <a:ext cx="1443024" cy="461665"/>
          </a:xfrm>
          <a:prstGeom prst="rect">
            <a:avLst/>
          </a:prstGeom>
        </p:spPr>
        <p:txBody>
          <a:bodyPr wrap="none">
            <a:spAutoFit/>
          </a:bodyPr>
          <a:lstStyle/>
          <a:p>
            <a:r>
              <a:rPr lang="ru-RU" sz="2400" dirty="0">
                <a:latin typeface="Open Sans"/>
              </a:rPr>
              <a:t>Потомок</a:t>
            </a:r>
            <a:endParaRPr lang="ru-RU" sz="2400" dirty="0"/>
          </a:p>
        </p:txBody>
      </p:sp>
      <p:sp>
        <p:nvSpPr>
          <p:cNvPr id="4" name="Rectangle 3">
            <a:extLst>
              <a:ext uri="{FF2B5EF4-FFF2-40B4-BE49-F238E27FC236}">
                <a16:creationId xmlns:a16="http://schemas.microsoft.com/office/drawing/2014/main" id="{9C22962E-E410-4274-8F00-C1BA7DD037A9}"/>
              </a:ext>
            </a:extLst>
          </p:cNvPr>
          <p:cNvSpPr/>
          <p:nvPr/>
        </p:nvSpPr>
        <p:spPr>
          <a:xfrm>
            <a:off x="1943827" y="2251553"/>
            <a:ext cx="1838965" cy="369332"/>
          </a:xfrm>
          <a:prstGeom prst="rect">
            <a:avLst/>
          </a:prstGeom>
        </p:spPr>
        <p:txBody>
          <a:bodyPr wrap="none">
            <a:spAutoFit/>
          </a:bodyPr>
          <a:lstStyle/>
          <a:p>
            <a:r>
              <a:rPr lang="en-US" sz="1800" dirty="0">
                <a:solidFill>
                  <a:srgbClr val="A71D5D"/>
                </a:solidFill>
                <a:latin typeface="Courier New" panose="02070309020205020404" pitchFamily="49" charset="0"/>
                <a:cs typeface="Courier New" panose="02070309020205020404" pitchFamily="49" charset="0"/>
              </a:rPr>
              <a:t>int</a:t>
            </a:r>
            <a:r>
              <a:rPr lang="en-US" sz="1800" dirty="0">
                <a:solidFill>
                  <a:srgbClr val="333333"/>
                </a:solidFill>
                <a:latin typeface="Courier New" panose="02070309020205020404" pitchFamily="49" charset="0"/>
                <a:cs typeface="Courier New" panose="02070309020205020404" pitchFamily="49" charset="0"/>
              </a:rPr>
              <a:t> a = 100;</a:t>
            </a:r>
            <a:endParaRPr lang="ru-RU" sz="1800" dirty="0">
              <a:latin typeface="Courier New" panose="02070309020205020404" pitchFamily="49" charset="0"/>
              <a:cs typeface="Courier New" panose="02070309020205020404" pitchFamily="49" charset="0"/>
            </a:endParaRPr>
          </a:p>
        </p:txBody>
      </p:sp>
      <p:sp>
        <p:nvSpPr>
          <p:cNvPr id="17" name="Rectangle 16">
            <a:extLst>
              <a:ext uri="{FF2B5EF4-FFF2-40B4-BE49-F238E27FC236}">
                <a16:creationId xmlns:a16="http://schemas.microsoft.com/office/drawing/2014/main" id="{0A18C589-6934-4A40-BCD9-7EE8D99D2C1C}"/>
              </a:ext>
            </a:extLst>
          </p:cNvPr>
          <p:cNvSpPr/>
          <p:nvPr/>
        </p:nvSpPr>
        <p:spPr>
          <a:xfrm>
            <a:off x="7612437" y="2251553"/>
            <a:ext cx="1838965" cy="369332"/>
          </a:xfrm>
          <a:prstGeom prst="rect">
            <a:avLst/>
          </a:prstGeom>
        </p:spPr>
        <p:txBody>
          <a:bodyPr wrap="none">
            <a:spAutoFit/>
          </a:bodyPr>
          <a:lstStyle/>
          <a:p>
            <a:r>
              <a:rPr lang="en-US" sz="1800" dirty="0">
                <a:solidFill>
                  <a:srgbClr val="A71D5D"/>
                </a:solidFill>
                <a:latin typeface="Courier New" panose="02070309020205020404" pitchFamily="49" charset="0"/>
                <a:cs typeface="Courier New" panose="02070309020205020404" pitchFamily="49" charset="0"/>
              </a:rPr>
              <a:t>int</a:t>
            </a:r>
            <a:r>
              <a:rPr lang="en-US" sz="1800" dirty="0">
                <a:solidFill>
                  <a:srgbClr val="333333"/>
                </a:solidFill>
                <a:latin typeface="Courier New" panose="02070309020205020404" pitchFamily="49" charset="0"/>
                <a:cs typeface="Courier New" panose="02070309020205020404" pitchFamily="49" charset="0"/>
              </a:rPr>
              <a:t> a = 100;</a:t>
            </a:r>
            <a:endParaRPr lang="ru-RU" sz="1800" dirty="0">
              <a:latin typeface="Courier New" panose="02070309020205020404" pitchFamily="49" charset="0"/>
              <a:cs typeface="Courier New" panose="02070309020205020404" pitchFamily="49" charset="0"/>
            </a:endParaRPr>
          </a:p>
        </p:txBody>
      </p:sp>
      <p:pic>
        <p:nvPicPr>
          <p:cNvPr id="19" name="Picture 18">
            <a:extLst>
              <a:ext uri="{FF2B5EF4-FFF2-40B4-BE49-F238E27FC236}">
                <a16:creationId xmlns:a16="http://schemas.microsoft.com/office/drawing/2014/main" id="{88131EA3-C2B0-4649-8208-1ACA3EEEA7CC}"/>
              </a:ext>
            </a:extLst>
          </p:cNvPr>
          <p:cNvPicPr>
            <a:picLocks noChangeAspect="1"/>
          </p:cNvPicPr>
          <p:nvPr/>
        </p:nvPicPr>
        <p:blipFill>
          <a:blip r:embed="rId3"/>
          <a:stretch>
            <a:fillRect/>
          </a:stretch>
        </p:blipFill>
        <p:spPr>
          <a:xfrm>
            <a:off x="5272024" y="4029799"/>
            <a:ext cx="981803" cy="1007640"/>
          </a:xfrm>
          <a:prstGeom prst="rect">
            <a:avLst/>
          </a:prstGeom>
        </p:spPr>
      </p:pic>
      <p:pic>
        <p:nvPicPr>
          <p:cNvPr id="20" name="Picture 19">
            <a:extLst>
              <a:ext uri="{FF2B5EF4-FFF2-40B4-BE49-F238E27FC236}">
                <a16:creationId xmlns:a16="http://schemas.microsoft.com/office/drawing/2014/main" id="{2089A9B3-AA3A-49CD-948E-BD8BFFF7C627}"/>
              </a:ext>
            </a:extLst>
          </p:cNvPr>
          <p:cNvPicPr>
            <a:picLocks noChangeAspect="1"/>
          </p:cNvPicPr>
          <p:nvPr/>
        </p:nvPicPr>
        <p:blipFill>
          <a:blip r:embed="rId4"/>
          <a:stretch>
            <a:fillRect/>
          </a:stretch>
        </p:blipFill>
        <p:spPr>
          <a:xfrm>
            <a:off x="7716925" y="4041523"/>
            <a:ext cx="981803" cy="990415"/>
          </a:xfrm>
          <a:prstGeom prst="rect">
            <a:avLst/>
          </a:prstGeom>
        </p:spPr>
      </p:pic>
    </p:spTree>
    <p:extLst>
      <p:ext uri="{BB962C8B-B14F-4D97-AF65-F5344CB8AC3E}">
        <p14:creationId xmlns:p14="http://schemas.microsoft.com/office/powerpoint/2010/main" val="47375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79ee40d3c7_0_512"/>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err="1"/>
              <a:t>Copy</a:t>
            </a:r>
            <a:r>
              <a:rPr lang="ru-RU" dirty="0"/>
              <a:t> </a:t>
            </a:r>
            <a:r>
              <a:rPr lang="ru-RU" dirty="0" err="1"/>
              <a:t>on</a:t>
            </a:r>
            <a:r>
              <a:rPr lang="ru-RU" dirty="0"/>
              <a:t> </a:t>
            </a:r>
            <a:r>
              <a:rPr lang="ru-RU" dirty="0" err="1"/>
              <a:t>write</a:t>
            </a:r>
            <a:r>
              <a:rPr lang="ru-RU" dirty="0"/>
              <a:t> (2/2)</a:t>
            </a:r>
            <a:endParaRPr dirty="0"/>
          </a:p>
        </p:txBody>
      </p:sp>
      <p:sp>
        <p:nvSpPr>
          <p:cNvPr id="344" name="Google Shape;344;g79ee40d3c7_0_51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15</a:t>
            </a:fld>
            <a:endParaRPr/>
          </a:p>
        </p:txBody>
      </p:sp>
      <p:sp>
        <p:nvSpPr>
          <p:cNvPr id="4" name="Rectangle 3">
            <a:extLst>
              <a:ext uri="{FF2B5EF4-FFF2-40B4-BE49-F238E27FC236}">
                <a16:creationId xmlns:a16="http://schemas.microsoft.com/office/drawing/2014/main" id="{A9C5A19B-8234-4AAE-B253-F7E9E866B41C}"/>
              </a:ext>
            </a:extLst>
          </p:cNvPr>
          <p:cNvSpPr/>
          <p:nvPr/>
        </p:nvSpPr>
        <p:spPr>
          <a:xfrm>
            <a:off x="861646" y="1431990"/>
            <a:ext cx="7344508" cy="4493538"/>
          </a:xfrm>
          <a:prstGeom prst="rect">
            <a:avLst/>
          </a:prstGeom>
        </p:spPr>
        <p:txBody>
          <a:bodyPr wrap="square">
            <a:spAutoFit/>
          </a:bodyPr>
          <a:lstStyle/>
          <a:p>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main</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process</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getpid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calloc</a:t>
            </a:r>
            <a:r>
              <a:rPr lang="ru-RU" sz="1100" dirty="0">
                <a:latin typeface="Courier New" panose="02070309020205020404" pitchFamily="49" charset="0"/>
                <a:cs typeface="Courier New" panose="02070309020205020404" pitchFamily="49" charset="0"/>
              </a:rPr>
              <a:t>(1, 100);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getpid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if</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 == 0) {</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terminated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with</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code</a:t>
            </a:r>
            <a:r>
              <a:rPr lang="ru-RU" sz="1100" dirty="0">
                <a:latin typeface="Courier New" panose="02070309020205020404" pitchFamily="49" charset="0"/>
                <a:cs typeface="Courier New" panose="02070309020205020404" pitchFamily="49" charset="0"/>
              </a:rPr>
              <a:t> 100\n",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memory</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values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are</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set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to</a:t>
            </a:r>
            <a:r>
              <a:rPr lang="ru-RU" sz="1100" dirty="0">
                <a:latin typeface="Courier New" panose="02070309020205020404" pitchFamily="49" charset="0"/>
                <a:cs typeface="Courier New" panose="02070309020205020404" pitchFamily="49" charset="0"/>
              </a:rPr>
              <a:t> 1\n",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memset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 1, 100);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a:t>
            </a:r>
            <a:r>
              <a:rPr lang="ru-RU" sz="1100" dirty="0">
                <a:latin typeface="Courier New" panose="02070309020205020404" pitchFamily="49" charset="0"/>
                <a:cs typeface="Courier New" panose="02070309020205020404" pitchFamily="49" charset="0"/>
              </a:rPr>
              <a:t> 100;</a:t>
            </a:r>
          </a:p>
          <a:p>
            <a:r>
              <a:rPr lang="ru-RU" sz="1100" dirty="0">
                <a:latin typeface="Courier New" panose="02070309020205020404" pitchFamily="49" charset="0"/>
                <a:cs typeface="Courier New" panose="02070309020205020404" pitchFamily="49" charset="0"/>
              </a:rPr>
              <a:t>        }</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parent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wait_result</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wait</a:t>
            </a:r>
            <a:r>
              <a:rPr lang="ru-RU" sz="1100" dirty="0">
                <a:latin typeface="Courier New" panose="02070309020205020404" pitchFamily="49" charset="0"/>
                <a:cs typeface="Courier New" panose="02070309020205020404" pitchFamily="49" charset="0"/>
              </a:rPr>
              <a:t>(&amp;</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wait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 </a:t>
            </a:r>
            <a:r>
              <a:rPr lang="ru-RU" sz="1100" dirty="0" err="1">
                <a:latin typeface="Courier New" panose="02070309020205020404" pitchFamily="49" charset="0"/>
                <a:cs typeface="Courier New" panose="02070309020205020404" pitchFamily="49" charset="0"/>
              </a:rPr>
              <a:t>and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wait_result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memory</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values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are</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code</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was</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WEXITSTATUS(</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a:t>
            </a:r>
            <a:r>
              <a:rPr lang="ru-RU" sz="1100" dirty="0">
                <a:latin typeface="Courier New" panose="02070309020205020404" pitchFamily="49" charset="0"/>
                <a:cs typeface="Courier New" panose="02070309020205020404" pitchFamily="49" charset="0"/>
              </a:rPr>
              <a:t> 0;</a:t>
            </a:r>
          </a:p>
          <a:p>
            <a:r>
              <a:rPr lang="ru-RU" sz="1100"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E85DD2EC-96EE-454F-8AB9-A86A45D3624D}"/>
              </a:ext>
            </a:extLst>
          </p:cNvPr>
          <p:cNvSpPr/>
          <p:nvPr/>
        </p:nvSpPr>
        <p:spPr>
          <a:xfrm>
            <a:off x="9929446" y="895469"/>
            <a:ext cx="1808508" cy="307777"/>
          </a:xfrm>
          <a:prstGeom prst="rect">
            <a:avLst/>
          </a:prstGeom>
        </p:spPr>
        <p:txBody>
          <a:bodyPr wrap="none">
            <a:spAutoFit/>
          </a:bodyPr>
          <a:lstStyle/>
          <a:p>
            <a:r>
              <a:rPr lang="en-US" dirty="0">
                <a:solidFill>
                  <a:srgbClr val="106BCC"/>
                </a:solidFill>
                <a:latin typeface="Open Sans"/>
                <a:hlinkClick r:id="rId3"/>
              </a:rPr>
              <a:t>2_processes/1_fork.c</a:t>
            </a:r>
            <a:endParaRPr lang="ru-RU" dirty="0"/>
          </a:p>
        </p:txBody>
      </p:sp>
      <p:sp>
        <p:nvSpPr>
          <p:cNvPr id="6" name="Speech Bubble: Rectangle 5">
            <a:extLst>
              <a:ext uri="{FF2B5EF4-FFF2-40B4-BE49-F238E27FC236}">
                <a16:creationId xmlns:a16="http://schemas.microsoft.com/office/drawing/2014/main" id="{3743F1D3-4034-4819-ADEC-18D6735B10E0}"/>
              </a:ext>
            </a:extLst>
          </p:cNvPr>
          <p:cNvSpPr/>
          <p:nvPr/>
        </p:nvSpPr>
        <p:spPr>
          <a:xfrm>
            <a:off x="6178061" y="1443322"/>
            <a:ext cx="2368062" cy="338194"/>
          </a:xfrm>
          <a:prstGeom prst="wedgeRectCallout">
            <a:avLst>
              <a:gd name="adj1" fmla="val -113091"/>
              <a:gd name="adj2" fmla="val 1346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Память с нулями до </a:t>
            </a:r>
            <a:r>
              <a:rPr lang="en-US" dirty="0">
                <a:solidFill>
                  <a:schemeClr val="tx1"/>
                </a:solidFill>
              </a:rPr>
              <a:t>fork</a:t>
            </a:r>
            <a:endParaRPr lang="ru-RU" dirty="0">
              <a:solidFill>
                <a:schemeClr val="tx1"/>
              </a:solidFill>
            </a:endParaRPr>
          </a:p>
        </p:txBody>
      </p:sp>
      <p:sp>
        <p:nvSpPr>
          <p:cNvPr id="7" name="Speech Bubble: Rectangle 6">
            <a:extLst>
              <a:ext uri="{FF2B5EF4-FFF2-40B4-BE49-F238E27FC236}">
                <a16:creationId xmlns:a16="http://schemas.microsoft.com/office/drawing/2014/main" id="{8D21EE38-8F6C-4FCC-A05D-F0D1ADA5F39C}"/>
              </a:ext>
            </a:extLst>
          </p:cNvPr>
          <p:cNvSpPr/>
          <p:nvPr/>
        </p:nvSpPr>
        <p:spPr>
          <a:xfrm>
            <a:off x="5591907" y="2967322"/>
            <a:ext cx="2368062" cy="338194"/>
          </a:xfrm>
          <a:prstGeom prst="wedgeRectCallout">
            <a:avLst>
              <a:gd name="adj1" fmla="val -113091"/>
              <a:gd name="adj2" fmla="val 1346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Потомок меняет память</a:t>
            </a:r>
          </a:p>
        </p:txBody>
      </p:sp>
      <p:sp>
        <p:nvSpPr>
          <p:cNvPr id="8" name="Speech Bubble: Rectangle 7">
            <a:extLst>
              <a:ext uri="{FF2B5EF4-FFF2-40B4-BE49-F238E27FC236}">
                <a16:creationId xmlns:a16="http://schemas.microsoft.com/office/drawing/2014/main" id="{F2BA7AD4-CDFA-469C-93BA-41852C6B08C9}"/>
              </a:ext>
            </a:extLst>
          </p:cNvPr>
          <p:cNvSpPr/>
          <p:nvPr/>
        </p:nvSpPr>
        <p:spPr>
          <a:xfrm>
            <a:off x="7139353" y="4232031"/>
            <a:ext cx="2368062" cy="452330"/>
          </a:xfrm>
          <a:prstGeom prst="wedgeRectCallout">
            <a:avLst>
              <a:gd name="adj1" fmla="val -66557"/>
              <a:gd name="adj2" fmla="val 11955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В родителе ничего не поменялось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en-US" dirty="0"/>
              <a:t>Copy on write (2/2)</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16</a:t>
            </a:fld>
            <a:endParaRPr/>
          </a:p>
        </p:txBody>
      </p:sp>
      <p:sp>
        <p:nvSpPr>
          <p:cNvPr id="3" name="Rectangle 2">
            <a:extLst>
              <a:ext uri="{FF2B5EF4-FFF2-40B4-BE49-F238E27FC236}">
                <a16:creationId xmlns:a16="http://schemas.microsoft.com/office/drawing/2014/main" id="{086BFB4D-CCCF-43BB-BFD0-612C8FD09834}"/>
              </a:ext>
            </a:extLst>
          </p:cNvPr>
          <p:cNvSpPr/>
          <p:nvPr/>
        </p:nvSpPr>
        <p:spPr>
          <a:xfrm>
            <a:off x="982569" y="1329477"/>
            <a:ext cx="6096000" cy="2492990"/>
          </a:xfrm>
          <a:prstGeom prst="rect">
            <a:avLst/>
          </a:prstGeom>
        </p:spPr>
        <p:txBody>
          <a:bodyPr>
            <a:spAutoFit/>
          </a:bodyPr>
          <a:lstStyle/>
          <a:p>
            <a:pPr lvl="0"/>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main</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process</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getpid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char</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char</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calloc</a:t>
            </a:r>
            <a:r>
              <a:rPr lang="ru-RU" sz="600" dirty="0">
                <a:latin typeface="Courier New" panose="02070309020205020404" pitchFamily="49" charset="0"/>
                <a:cs typeface="Courier New" panose="02070309020205020404" pitchFamily="49" charset="0"/>
              </a:rPr>
              <a:t>(1, 100);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getpid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if</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 == 0) {</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terminated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with</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code</a:t>
            </a:r>
            <a:r>
              <a:rPr lang="ru-RU" sz="600" dirty="0">
                <a:latin typeface="Courier New" panose="02070309020205020404" pitchFamily="49" charset="0"/>
                <a:cs typeface="Courier New" panose="02070309020205020404" pitchFamily="49" charset="0"/>
              </a:rPr>
              <a:t> 100\n",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memory</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values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are</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set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to</a:t>
            </a:r>
            <a:r>
              <a:rPr lang="ru-RU" sz="600" dirty="0">
                <a:latin typeface="Courier New" panose="02070309020205020404" pitchFamily="49" charset="0"/>
                <a:cs typeface="Courier New" panose="02070309020205020404" pitchFamily="49" charset="0"/>
              </a:rPr>
              <a:t> 1\n",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memset</a:t>
            </a:r>
            <a:r>
              <a:rPr lang="ru-RU" sz="600" dirty="0">
                <a:latin typeface="Courier New" panose="02070309020205020404" pitchFamily="49" charset="0"/>
                <a:cs typeface="Courier New" panose="02070309020205020404" pitchFamily="49" charset="0"/>
              </a:rPr>
              <a:t>(</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 1, 100);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a:t>
            </a:r>
            <a:r>
              <a:rPr lang="ru-RU" sz="600" dirty="0">
                <a:latin typeface="Courier New" panose="02070309020205020404" pitchFamily="49" charset="0"/>
                <a:cs typeface="Courier New" panose="02070309020205020404" pitchFamily="49" charset="0"/>
              </a:rPr>
              <a:t> 100;</a:t>
            </a:r>
          </a:p>
          <a:p>
            <a:pPr lvl="0"/>
            <a:r>
              <a:rPr lang="ru-RU" sz="600" dirty="0">
                <a:latin typeface="Courier New" panose="02070309020205020404" pitchFamily="49" charset="0"/>
                <a:cs typeface="Courier New" panose="02070309020205020404" pitchFamily="49" charset="0"/>
              </a:rPr>
              <a:t>        }</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parent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wait_result</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wait</a:t>
            </a:r>
            <a:r>
              <a:rPr lang="ru-RU" sz="600" dirty="0">
                <a:latin typeface="Courier New" panose="02070309020205020404" pitchFamily="49" charset="0"/>
                <a:cs typeface="Courier New" panose="02070309020205020404" pitchFamily="49" charset="0"/>
              </a:rPr>
              <a:t>(&amp;</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wait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 </a:t>
            </a:r>
            <a:r>
              <a:rPr lang="ru-RU" sz="600" dirty="0" err="1">
                <a:latin typeface="Courier New" panose="02070309020205020404" pitchFamily="49" charset="0"/>
                <a:cs typeface="Courier New" panose="02070309020205020404" pitchFamily="49" charset="0"/>
              </a:rPr>
              <a:t>and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wait_result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memory</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values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are</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code</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was</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WEXITSTATUS(</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a:t>
            </a:r>
            <a:r>
              <a:rPr lang="ru-RU" sz="600" dirty="0">
                <a:latin typeface="Courier New" panose="02070309020205020404" pitchFamily="49" charset="0"/>
                <a:cs typeface="Courier New" panose="02070309020205020404" pitchFamily="49" charset="0"/>
              </a:rPr>
              <a:t> 0;</a:t>
            </a:r>
          </a:p>
          <a:p>
            <a:pPr lvl="0"/>
            <a:r>
              <a:rPr lang="ru-RU" sz="60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3113DFDA-E2EE-4AF3-8F0F-E2FDB775F5FA}"/>
              </a:ext>
            </a:extLst>
          </p:cNvPr>
          <p:cNvSpPr/>
          <p:nvPr/>
        </p:nvSpPr>
        <p:spPr>
          <a:xfrm>
            <a:off x="1101970" y="3995954"/>
            <a:ext cx="6096000" cy="2308324"/>
          </a:xfrm>
          <a:prstGeom prst="rect">
            <a:avLst/>
          </a:prstGeom>
        </p:spPr>
        <p:txBody>
          <a:bodyPr>
            <a:spAutoFit/>
          </a:bodyPr>
          <a:lstStyle/>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gcc</a:t>
            </a:r>
            <a:r>
              <a:rPr lang="ru-RU" sz="1600" dirty="0">
                <a:latin typeface="Courier New" panose="02070309020205020404" pitchFamily="49" charset="0"/>
                <a:cs typeface="Courier New" panose="02070309020205020404" pitchFamily="49" charset="0"/>
              </a:rPr>
              <a:t> 1_fork.c</a:t>
            </a:r>
          </a:p>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a.out</a:t>
            </a:r>
            <a:endParaRPr lang="ru-RU" sz="1600" dirty="0">
              <a:latin typeface="Courier New" panose="02070309020205020404" pitchFamily="49" charset="0"/>
              <a:cs typeface="Courier New" panose="02070309020205020404" pitchFamily="49" charset="0"/>
            </a:endParaRPr>
          </a:p>
          <a:p>
            <a:r>
              <a:rPr lang="ru-RU" sz="1600" dirty="0">
                <a:latin typeface="Courier New" panose="02070309020205020404" pitchFamily="49" charset="0"/>
                <a:cs typeface="Courier New" panose="02070309020205020404" pitchFamily="49" charset="0"/>
              </a:rPr>
              <a:t>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process</a:t>
            </a:r>
            <a:r>
              <a:rPr lang="ru-RU" sz="1600" dirty="0">
                <a:latin typeface="Courier New" panose="02070309020205020404" pitchFamily="49" charset="0"/>
                <a:cs typeface="Courier New" panose="02070309020205020404" pitchFamily="49" charset="0"/>
              </a:rPr>
              <a:t> 24185</a:t>
            </a:r>
          </a:p>
          <a:p>
            <a:r>
              <a:rPr lang="ru-RU" sz="1600" dirty="0">
                <a:latin typeface="Courier New" panose="02070309020205020404" pitchFamily="49" charset="0"/>
                <a:cs typeface="Courier New" panose="02070309020205020404" pitchFamily="49" charset="0"/>
              </a:rPr>
              <a:t>24185: 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parent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fork</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24186</a:t>
            </a:r>
          </a:p>
          <a:p>
            <a:r>
              <a:rPr lang="ru-RU" sz="1600" dirty="0">
                <a:latin typeface="Courier New" panose="02070309020205020404" pitchFamily="49" charset="0"/>
                <a:cs typeface="Courier New" panose="02070309020205020404" pitchFamily="49" charset="0"/>
              </a:rPr>
              <a:t>24186: 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child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fork</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0</a:t>
            </a:r>
          </a:p>
          <a:p>
            <a:r>
              <a:rPr lang="ru-RU" sz="1600" dirty="0">
                <a:latin typeface="Courier New" panose="02070309020205020404" pitchFamily="49" charset="0"/>
                <a:cs typeface="Courier New" panose="02070309020205020404" pitchFamily="49" charset="0"/>
              </a:rPr>
              <a:t>24186: </a:t>
            </a:r>
            <a:r>
              <a:rPr lang="ru-RU" sz="1600" dirty="0" err="1">
                <a:latin typeface="Courier New" panose="02070309020205020404" pitchFamily="49" charset="0"/>
                <a:cs typeface="Courier New" panose="02070309020205020404" pitchFamily="49" charset="0"/>
              </a:rPr>
              <a:t>child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is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terminated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with</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code</a:t>
            </a:r>
            <a:r>
              <a:rPr lang="ru-RU" sz="1600" dirty="0">
                <a:latin typeface="Courier New" panose="02070309020205020404" pitchFamily="49" charset="0"/>
                <a:cs typeface="Courier New" panose="02070309020205020404" pitchFamily="49" charset="0"/>
              </a:rPr>
              <a:t> 100</a:t>
            </a:r>
          </a:p>
          <a:p>
            <a:r>
              <a:rPr lang="ru-RU" sz="1600" dirty="0">
                <a:latin typeface="Courier New" panose="02070309020205020404" pitchFamily="49" charset="0"/>
                <a:cs typeface="Courier New" panose="02070309020205020404" pitchFamily="49" charset="0"/>
              </a:rPr>
              <a:t>24186: </a:t>
            </a:r>
            <a:r>
              <a:rPr lang="ru-RU" sz="1600" dirty="0" err="1">
                <a:latin typeface="Courier New" panose="02070309020205020404" pitchFamily="49" charset="0"/>
                <a:cs typeface="Courier New" panose="02070309020205020404" pitchFamily="49" charset="0"/>
              </a:rPr>
              <a:t>memory</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values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are</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set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to</a:t>
            </a:r>
            <a:r>
              <a:rPr lang="ru-RU" sz="1600" dirty="0">
                <a:latin typeface="Courier New" panose="02070309020205020404" pitchFamily="49" charset="0"/>
                <a:cs typeface="Courier New" panose="02070309020205020404" pitchFamily="49" charset="0"/>
              </a:rPr>
              <a:t> 1</a:t>
            </a:r>
          </a:p>
          <a:p>
            <a:r>
              <a:rPr lang="ru-RU" sz="1600" dirty="0">
                <a:latin typeface="Courier New" panose="02070309020205020404" pitchFamily="49" charset="0"/>
                <a:cs typeface="Courier New" panose="02070309020205020404" pitchFamily="49" charset="0"/>
              </a:rPr>
              <a:t>24185: </a:t>
            </a:r>
            <a:r>
              <a:rPr lang="ru-RU" sz="1600" dirty="0" err="1">
                <a:latin typeface="Courier New" panose="02070309020205020404" pitchFamily="49" charset="0"/>
                <a:cs typeface="Courier New" panose="02070309020205020404" pitchFamily="49" charset="0"/>
              </a:rPr>
              <a:t>wait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24186 </a:t>
            </a:r>
            <a:r>
              <a:rPr lang="ru-RU" sz="1600" dirty="0" err="1">
                <a:latin typeface="Courier New" panose="02070309020205020404" pitchFamily="49" charset="0"/>
                <a:cs typeface="Courier New" panose="02070309020205020404" pitchFamily="49" charset="0"/>
              </a:rPr>
              <a:t>and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stat</a:t>
            </a:r>
            <a:r>
              <a:rPr lang="ru-RU" sz="1600" dirty="0">
                <a:latin typeface="Courier New" panose="02070309020205020404" pitchFamily="49" charset="0"/>
                <a:cs typeface="Courier New" panose="02070309020205020404" pitchFamily="49" charset="0"/>
              </a:rPr>
              <a:t> 25600</a:t>
            </a:r>
          </a:p>
          <a:p>
            <a:r>
              <a:rPr lang="ru-RU" sz="1600" dirty="0">
                <a:latin typeface="Courier New" panose="02070309020205020404" pitchFamily="49" charset="0"/>
                <a:cs typeface="Courier New" panose="02070309020205020404" pitchFamily="49" charset="0"/>
              </a:rPr>
              <a:t>24185: </a:t>
            </a:r>
            <a:r>
              <a:rPr lang="ru-RU" sz="1600" dirty="0" err="1">
                <a:latin typeface="Courier New" panose="02070309020205020404" pitchFamily="49" charset="0"/>
                <a:cs typeface="Courier New" panose="02070309020205020404" pitchFamily="49" charset="0"/>
              </a:rPr>
              <a:t>memory</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values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are</a:t>
            </a:r>
            <a:r>
              <a:rPr lang="ru-RU" sz="1600" dirty="0">
                <a:latin typeface="Courier New" panose="02070309020205020404" pitchFamily="49" charset="0"/>
                <a:cs typeface="Courier New" panose="02070309020205020404" pitchFamily="49" charset="0"/>
              </a:rPr>
              <a:t> 0</a:t>
            </a:r>
          </a:p>
        </p:txBody>
      </p:sp>
      <p:sp>
        <p:nvSpPr>
          <p:cNvPr id="7" name="Rectangle 6">
            <a:extLst>
              <a:ext uri="{FF2B5EF4-FFF2-40B4-BE49-F238E27FC236}">
                <a16:creationId xmlns:a16="http://schemas.microsoft.com/office/drawing/2014/main" id="{45E9D964-6D0F-4006-888B-58624E0EBD8B}"/>
              </a:ext>
            </a:extLst>
          </p:cNvPr>
          <p:cNvSpPr/>
          <p:nvPr/>
        </p:nvSpPr>
        <p:spPr>
          <a:xfrm>
            <a:off x="9929446" y="895469"/>
            <a:ext cx="1808508" cy="307777"/>
          </a:xfrm>
          <a:prstGeom prst="rect">
            <a:avLst/>
          </a:prstGeom>
        </p:spPr>
        <p:txBody>
          <a:bodyPr wrap="none">
            <a:spAutoFit/>
          </a:bodyPr>
          <a:lstStyle/>
          <a:p>
            <a:r>
              <a:rPr lang="en-US" dirty="0">
                <a:solidFill>
                  <a:srgbClr val="106BCC"/>
                </a:solidFill>
                <a:latin typeface="Open Sans"/>
                <a:hlinkClick r:id="rId3"/>
              </a:rPr>
              <a:t>2_processes/1_fork.c</a:t>
            </a:r>
            <a:endParaRPr lang="ru-RU" dirty="0"/>
          </a:p>
        </p:txBody>
      </p:sp>
    </p:spTree>
    <p:extLst>
      <p:ext uri="{BB962C8B-B14F-4D97-AF65-F5344CB8AC3E}">
        <p14:creationId xmlns:p14="http://schemas.microsoft.com/office/powerpoint/2010/main" val="2809851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79ee40d3c7_0_517"/>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Зомби</a:t>
            </a:r>
            <a:endParaRPr/>
          </a:p>
        </p:txBody>
      </p:sp>
      <p:sp>
        <p:nvSpPr>
          <p:cNvPr id="350" name="Google Shape;350;g79ee40d3c7_0_51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17</a:t>
            </a:fld>
            <a:endParaRPr/>
          </a:p>
        </p:txBody>
      </p:sp>
      <p:sp>
        <p:nvSpPr>
          <p:cNvPr id="2" name="Rectangle 1">
            <a:extLst>
              <a:ext uri="{FF2B5EF4-FFF2-40B4-BE49-F238E27FC236}">
                <a16:creationId xmlns:a16="http://schemas.microsoft.com/office/drawing/2014/main" id="{A4C6310E-530D-42B3-8942-60FD10EEB9BB}"/>
              </a:ext>
            </a:extLst>
          </p:cNvPr>
          <p:cNvSpPr/>
          <p:nvPr/>
        </p:nvSpPr>
        <p:spPr>
          <a:xfrm>
            <a:off x="4774164" y="1281196"/>
            <a:ext cx="2643672" cy="400110"/>
          </a:xfrm>
          <a:prstGeom prst="rect">
            <a:avLst/>
          </a:prstGeom>
        </p:spPr>
        <p:txBody>
          <a:bodyPr wrap="none">
            <a:spAutoFit/>
          </a:bodyPr>
          <a:lstStyle/>
          <a:p>
            <a:r>
              <a:rPr lang="ru-RU" sz="2000" dirty="0">
                <a:latin typeface="Open Sans" panose="020B0606030504020204" pitchFamily="34" charset="0"/>
              </a:rPr>
              <a:t>Зачем нужен </a:t>
            </a:r>
            <a:r>
              <a:rPr lang="en-US" sz="2000" dirty="0">
                <a:latin typeface="Open Sans" panose="020B0606030504020204" pitchFamily="34" charset="0"/>
              </a:rPr>
              <a:t>wait()?</a:t>
            </a:r>
            <a:endParaRPr lang="ru-RU" sz="2000" dirty="0"/>
          </a:p>
        </p:txBody>
      </p:sp>
      <p:pic>
        <p:nvPicPr>
          <p:cNvPr id="4" name="Picture 3">
            <a:extLst>
              <a:ext uri="{FF2B5EF4-FFF2-40B4-BE49-F238E27FC236}">
                <a16:creationId xmlns:a16="http://schemas.microsoft.com/office/drawing/2014/main" id="{9E64F8E1-35CD-4A9A-BD82-72666C1E5041}"/>
              </a:ext>
            </a:extLst>
          </p:cNvPr>
          <p:cNvPicPr>
            <a:picLocks noChangeAspect="1"/>
          </p:cNvPicPr>
          <p:nvPr/>
        </p:nvPicPr>
        <p:blipFill>
          <a:blip r:embed="rId3"/>
          <a:stretch>
            <a:fillRect/>
          </a:stretch>
        </p:blipFill>
        <p:spPr>
          <a:xfrm>
            <a:off x="2892669" y="2045677"/>
            <a:ext cx="1320165" cy="1600200"/>
          </a:xfrm>
          <a:prstGeom prst="rect">
            <a:avLst/>
          </a:prstGeom>
        </p:spPr>
      </p:pic>
      <p:cxnSp>
        <p:nvCxnSpPr>
          <p:cNvPr id="6" name="Straight Arrow Connector 5">
            <a:extLst>
              <a:ext uri="{FF2B5EF4-FFF2-40B4-BE49-F238E27FC236}">
                <a16:creationId xmlns:a16="http://schemas.microsoft.com/office/drawing/2014/main" id="{70D1E76E-FF3D-4D13-B9F7-B52CE5432C96}"/>
              </a:ext>
            </a:extLst>
          </p:cNvPr>
          <p:cNvCxnSpPr/>
          <p:nvPr/>
        </p:nvCxnSpPr>
        <p:spPr>
          <a:xfrm>
            <a:off x="1096108" y="2743200"/>
            <a:ext cx="1682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96971A1-D806-4987-BA38-B4E95A7976BB}"/>
              </a:ext>
            </a:extLst>
          </p:cNvPr>
          <p:cNvSpPr txBox="1"/>
          <p:nvPr/>
        </p:nvSpPr>
        <p:spPr>
          <a:xfrm>
            <a:off x="1590388" y="2373923"/>
            <a:ext cx="936475"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exit();</a:t>
            </a:r>
            <a:endParaRPr lang="ru-RU" dirty="0">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0B44BA2E-F3F0-475C-B13C-DAB7F5F7AA2F}"/>
              </a:ext>
            </a:extLst>
          </p:cNvPr>
          <p:cNvPicPr>
            <a:picLocks noChangeAspect="1"/>
          </p:cNvPicPr>
          <p:nvPr/>
        </p:nvPicPr>
        <p:blipFill>
          <a:blip r:embed="rId4"/>
          <a:stretch>
            <a:fillRect/>
          </a:stretch>
        </p:blipFill>
        <p:spPr>
          <a:xfrm>
            <a:off x="6013938" y="2045677"/>
            <a:ext cx="3076575" cy="1800225"/>
          </a:xfrm>
          <a:prstGeom prst="rect">
            <a:avLst/>
          </a:prstGeom>
        </p:spPr>
      </p:pic>
      <p:sp>
        <p:nvSpPr>
          <p:cNvPr id="9" name="TextBox 8">
            <a:extLst>
              <a:ext uri="{FF2B5EF4-FFF2-40B4-BE49-F238E27FC236}">
                <a16:creationId xmlns:a16="http://schemas.microsoft.com/office/drawing/2014/main" id="{9DCDC30F-AD16-407E-B018-816BD193D837}"/>
              </a:ext>
            </a:extLst>
          </p:cNvPr>
          <p:cNvSpPr txBox="1"/>
          <p:nvPr/>
        </p:nvSpPr>
        <p:spPr>
          <a:xfrm>
            <a:off x="5416061" y="1870032"/>
            <a:ext cx="987771" cy="307777"/>
          </a:xfrm>
          <a:prstGeom prst="rect">
            <a:avLst/>
          </a:prstGeom>
          <a:noFill/>
        </p:spPr>
        <p:txBody>
          <a:bodyPr wrap="none" rtlCol="0">
            <a:spAutoFit/>
          </a:bodyPr>
          <a:lstStyle/>
          <a:p>
            <a:r>
              <a:rPr lang="ru-RU" dirty="0"/>
              <a:t>Родитель</a:t>
            </a:r>
          </a:p>
        </p:txBody>
      </p:sp>
      <p:sp>
        <p:nvSpPr>
          <p:cNvPr id="10" name="TextBox 9">
            <a:extLst>
              <a:ext uri="{FF2B5EF4-FFF2-40B4-BE49-F238E27FC236}">
                <a16:creationId xmlns:a16="http://schemas.microsoft.com/office/drawing/2014/main" id="{831DDA93-C889-43DC-ABAC-9B57F87357CD}"/>
              </a:ext>
            </a:extLst>
          </p:cNvPr>
          <p:cNvSpPr txBox="1"/>
          <p:nvPr/>
        </p:nvSpPr>
        <p:spPr>
          <a:xfrm>
            <a:off x="8809892" y="1875903"/>
            <a:ext cx="1457450" cy="307777"/>
          </a:xfrm>
          <a:prstGeom prst="rect">
            <a:avLst/>
          </a:prstGeom>
          <a:noFill/>
        </p:spPr>
        <p:txBody>
          <a:bodyPr wrap="none" rtlCol="0">
            <a:spAutoFit/>
          </a:bodyPr>
          <a:lstStyle/>
          <a:p>
            <a:r>
              <a:rPr lang="ru-RU" dirty="0"/>
              <a:t>Зомби-процесс</a:t>
            </a:r>
          </a:p>
        </p:txBody>
      </p:sp>
      <p:sp>
        <p:nvSpPr>
          <p:cNvPr id="13" name="TextBox 12">
            <a:extLst>
              <a:ext uri="{FF2B5EF4-FFF2-40B4-BE49-F238E27FC236}">
                <a16:creationId xmlns:a16="http://schemas.microsoft.com/office/drawing/2014/main" id="{4D7AD310-9379-4284-BCA4-9115EFB46FB1}"/>
              </a:ext>
            </a:extLst>
          </p:cNvPr>
          <p:cNvSpPr txBox="1"/>
          <p:nvPr/>
        </p:nvSpPr>
        <p:spPr>
          <a:xfrm>
            <a:off x="7417836" y="1675159"/>
            <a:ext cx="936475"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wait();</a:t>
            </a:r>
            <a:endParaRPr lang="ru-RU"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8B81F8BE-F4F1-477E-AD76-57BE79947716}"/>
              </a:ext>
            </a:extLst>
          </p:cNvPr>
          <p:cNvSpPr/>
          <p:nvPr/>
        </p:nvSpPr>
        <p:spPr>
          <a:xfrm>
            <a:off x="2861946" y="3731061"/>
            <a:ext cx="6096000" cy="1815882"/>
          </a:xfrm>
          <a:prstGeom prst="rect">
            <a:avLst/>
          </a:prstGeom>
        </p:spPr>
        <p:txBody>
          <a:bodyPr>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fork</a:t>
            </a:r>
            <a:r>
              <a:rPr lang="ru-RU" dirty="0">
                <a:latin typeface="Courier New" panose="02070309020205020404" pitchFamily="49" charset="0"/>
                <a:cs typeface="Courier New" panose="02070309020205020404" pitchFamily="49" charset="0"/>
              </a:rPr>
              <a:t>() == 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sleep</a:t>
            </a:r>
            <a:r>
              <a:rPr lang="ru-RU" dirty="0">
                <a:latin typeface="Courier New" panose="02070309020205020404" pitchFamily="49" charset="0"/>
                <a:cs typeface="Courier New" panose="02070309020205020404" pitchFamily="49" charset="0"/>
              </a:rPr>
              <a:t>(15);</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wait</a:t>
            </a:r>
            <a:r>
              <a:rPr lang="ru-RU" dirty="0">
                <a:latin typeface="Courier New" panose="02070309020205020404" pitchFamily="49" charset="0"/>
                <a:cs typeface="Courier New" panose="02070309020205020404" pitchFamily="49" charset="0"/>
              </a:rPr>
              <a:t>(NULL);</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12" name="Rectangle 11">
            <a:extLst>
              <a:ext uri="{FF2B5EF4-FFF2-40B4-BE49-F238E27FC236}">
                <a16:creationId xmlns:a16="http://schemas.microsoft.com/office/drawing/2014/main" id="{5700CA9C-55E1-4BF2-8B13-CE154BA7EB54}"/>
              </a:ext>
            </a:extLst>
          </p:cNvPr>
          <p:cNvSpPr/>
          <p:nvPr/>
        </p:nvSpPr>
        <p:spPr>
          <a:xfrm>
            <a:off x="982569" y="5575022"/>
            <a:ext cx="9450969" cy="954107"/>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aux</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grep</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kyukhin</a:t>
            </a:r>
            <a:r>
              <a:rPr lang="ru-RU" dirty="0">
                <a:latin typeface="Courier New" panose="02070309020205020404" pitchFamily="49" charset="0"/>
                <a:cs typeface="Courier New" panose="02070309020205020404" pitchFamily="49" charset="0"/>
              </a:rPr>
              <a:t>  26224  0.0  0.0   4380   752 </a:t>
            </a:r>
            <a:r>
              <a:rPr lang="ru-RU" dirty="0" err="1">
                <a:latin typeface="Courier New" panose="02070309020205020404" pitchFamily="49" charset="0"/>
                <a:cs typeface="Courier New" panose="02070309020205020404" pitchFamily="49" charset="0"/>
              </a:rPr>
              <a:t>pts</a:t>
            </a:r>
            <a:r>
              <a:rPr lang="ru-RU" dirty="0">
                <a:latin typeface="Courier New" panose="02070309020205020404" pitchFamily="49" charset="0"/>
                <a:cs typeface="Courier New" panose="02070309020205020404" pitchFamily="49" charset="0"/>
              </a:rPr>
              <a:t>/9    S    16:57   0:00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kyukhin</a:t>
            </a:r>
            <a:r>
              <a:rPr lang="ru-RU" dirty="0">
                <a:latin typeface="Courier New" panose="02070309020205020404" pitchFamily="49" charset="0"/>
                <a:cs typeface="Courier New" panose="02070309020205020404" pitchFamily="49" charset="0"/>
              </a:rPr>
              <a:t>  26225  0.0  0.0      0     0 </a:t>
            </a:r>
            <a:r>
              <a:rPr lang="ru-RU" dirty="0" err="1">
                <a:latin typeface="Courier New" panose="02070309020205020404" pitchFamily="49" charset="0"/>
                <a:cs typeface="Courier New" panose="02070309020205020404" pitchFamily="49" charset="0"/>
              </a:rPr>
              <a:t>pts</a:t>
            </a:r>
            <a:r>
              <a:rPr lang="ru-RU" dirty="0">
                <a:latin typeface="Courier New" panose="02070309020205020404" pitchFamily="49" charset="0"/>
                <a:cs typeface="Courier New" panose="02070309020205020404" pitchFamily="49" charset="0"/>
              </a:rPr>
              <a:t>/9    Z    16:57   0:00 [</a:t>
            </a:r>
            <a:r>
              <a:rPr lang="ru-RU" dirty="0" err="1">
                <a:latin typeface="Courier New" panose="02070309020205020404" pitchFamily="49" charset="0"/>
                <a:cs typeface="Courier New" panose="02070309020205020404" pitchFamily="49" charset="0"/>
              </a:rPr>
              <a:t>a.out</a:t>
            </a:r>
            <a:r>
              <a:rPr lang="ru-RU" dirty="0">
                <a:latin typeface="Courier New" panose="02070309020205020404" pitchFamily="49" charset="0"/>
                <a:cs typeface="Courier New" panose="02070309020205020404" pitchFamily="49" charset="0"/>
              </a:rPr>
              <a:t>] &lt;</a:t>
            </a:r>
            <a:r>
              <a:rPr lang="ru-RU" dirty="0" err="1">
                <a:latin typeface="Courier New" panose="02070309020205020404" pitchFamily="49" charset="0"/>
                <a:cs typeface="Courier New" panose="02070309020205020404" pitchFamily="49" charset="0"/>
              </a:rPr>
              <a:t>defunct</a:t>
            </a:r>
            <a:r>
              <a:rPr lang="ru-RU" dirty="0">
                <a:latin typeface="Courier New" panose="02070309020205020404" pitchFamily="49" charset="0"/>
                <a:cs typeface="Courier New" panose="02070309020205020404" pitchFamily="49" charset="0"/>
              </a:rPr>
              <a:t>&gt;</a:t>
            </a:r>
          </a:p>
          <a:p>
            <a:r>
              <a:rPr lang="ru-RU" dirty="0" err="1">
                <a:latin typeface="Courier New" panose="02070309020205020404" pitchFamily="49" charset="0"/>
                <a:cs typeface="Courier New" panose="02070309020205020404" pitchFamily="49" charset="0"/>
              </a:rPr>
              <a:t>kyukhin</a:t>
            </a:r>
            <a:r>
              <a:rPr lang="ru-RU" dirty="0">
                <a:latin typeface="Courier New" panose="02070309020205020404" pitchFamily="49" charset="0"/>
                <a:cs typeface="Courier New" panose="02070309020205020404" pitchFamily="49" charset="0"/>
              </a:rPr>
              <a:t>  26233  0.0  0.0  15652  1108 </a:t>
            </a:r>
            <a:r>
              <a:rPr lang="ru-RU" dirty="0" err="1">
                <a:latin typeface="Courier New" panose="02070309020205020404" pitchFamily="49" charset="0"/>
                <a:cs typeface="Courier New" panose="02070309020205020404" pitchFamily="49" charset="0"/>
              </a:rPr>
              <a:t>pts</a:t>
            </a:r>
            <a:r>
              <a:rPr lang="ru-RU" dirty="0">
                <a:latin typeface="Courier New" panose="02070309020205020404" pitchFamily="49" charset="0"/>
                <a:cs typeface="Courier New" panose="02070309020205020404" pitchFamily="49" charset="0"/>
              </a:rPr>
              <a:t>/9    S+   16:57   0:00 </a:t>
            </a:r>
            <a:r>
              <a:rPr lang="ru-RU" dirty="0" err="1">
                <a:latin typeface="Courier New" panose="02070309020205020404" pitchFamily="49" charset="0"/>
                <a:cs typeface="Courier New" panose="02070309020205020404" pitchFamily="49" charset="0"/>
              </a:rPr>
              <a:t>grep</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p:txBody>
      </p:sp>
      <p:sp>
        <p:nvSpPr>
          <p:cNvPr id="14" name="Rectangle 13">
            <a:extLst>
              <a:ext uri="{FF2B5EF4-FFF2-40B4-BE49-F238E27FC236}">
                <a16:creationId xmlns:a16="http://schemas.microsoft.com/office/drawing/2014/main" id="{9D336937-6B87-4020-9E01-EB73298DE39A}"/>
              </a:ext>
            </a:extLst>
          </p:cNvPr>
          <p:cNvSpPr/>
          <p:nvPr/>
        </p:nvSpPr>
        <p:spPr>
          <a:xfrm>
            <a:off x="6013938" y="6052075"/>
            <a:ext cx="246185" cy="249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3" grpId="0"/>
      <p:bldP spid="11" grpId="0"/>
      <p:bldP spid="12"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79ee40d3c7_0_522"/>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exit</a:t>
            </a:r>
            <a:endParaRPr/>
          </a:p>
        </p:txBody>
      </p:sp>
      <p:sp>
        <p:nvSpPr>
          <p:cNvPr id="356" name="Google Shape;356;g79ee40d3c7_0_52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18</a:t>
            </a:fld>
            <a:endParaRPr/>
          </a:p>
        </p:txBody>
      </p:sp>
      <p:sp>
        <p:nvSpPr>
          <p:cNvPr id="10" name="Rectangle 9">
            <a:extLst>
              <a:ext uri="{FF2B5EF4-FFF2-40B4-BE49-F238E27FC236}">
                <a16:creationId xmlns:a16="http://schemas.microsoft.com/office/drawing/2014/main" id="{CC1A4720-9B42-4058-B1C5-C678A557F37C}"/>
              </a:ext>
            </a:extLst>
          </p:cNvPr>
          <p:cNvSpPr/>
          <p:nvPr/>
        </p:nvSpPr>
        <p:spPr>
          <a:xfrm>
            <a:off x="9673168" y="731205"/>
            <a:ext cx="2071401"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2_processes/1_5_exit.c</a:t>
            </a:r>
            <a:endParaRPr lang="ru-RU" dirty="0"/>
          </a:p>
        </p:txBody>
      </p:sp>
      <p:sp>
        <p:nvSpPr>
          <p:cNvPr id="11" name="Rectangle 10">
            <a:extLst>
              <a:ext uri="{FF2B5EF4-FFF2-40B4-BE49-F238E27FC236}">
                <a16:creationId xmlns:a16="http://schemas.microsoft.com/office/drawing/2014/main" id="{481ADB09-78F2-4F86-A7BB-97F5DF09B28C}"/>
              </a:ext>
            </a:extLst>
          </p:cNvPr>
          <p:cNvSpPr/>
          <p:nvPr/>
        </p:nvSpPr>
        <p:spPr>
          <a:xfrm>
            <a:off x="3141784" y="1558334"/>
            <a:ext cx="6096000" cy="1384995"/>
          </a:xfrm>
          <a:prstGeom prst="rect">
            <a:avLst/>
          </a:prstGeom>
        </p:spPr>
        <p:txBody>
          <a:bodyPr>
            <a:spAutoFit/>
          </a:bodyPr>
          <a:lstStyle/>
          <a:p>
            <a:r>
              <a:rPr lang="ru-RU" dirty="0" err="1">
                <a:latin typeface="Courier New" panose="02070309020205020404" pitchFamily="49" charset="0"/>
                <a:cs typeface="Courier New" panose="02070309020205020404" pitchFamily="49" charset="0"/>
              </a:rPr>
              <a:t>void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_</a:t>
            </a:r>
            <a:r>
              <a:rPr lang="ru-RU" dirty="0" err="1">
                <a:latin typeface="Courier New" panose="02070309020205020404" pitchFamily="49" charset="0"/>
                <a:cs typeface="Courier New" panose="02070309020205020404" pitchFamily="49" charset="0"/>
              </a:rPr>
              <a:t>start</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r>
              <a:rPr lang="ru-RU" dirty="0">
                <a:latin typeface="Courier New" panose="02070309020205020404" pitchFamily="49" charset="0"/>
                <a:cs typeface="Courier New" panose="02070309020205020404" pitchFamily="49" charset="0"/>
              </a:rPr>
              <a:t>\n");</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exit</a:t>
            </a:r>
            <a:r>
              <a:rPr lang="ru-RU" dirty="0">
                <a:latin typeface="Courier New" panose="02070309020205020404" pitchFamily="49" charset="0"/>
                <a:cs typeface="Courier New" panose="02070309020205020404" pitchFamily="49" charset="0"/>
              </a:rPr>
              <a:t>(0);</a:t>
            </a:r>
          </a:p>
          <a:p>
            <a:r>
              <a:rPr lang="ru-RU" dirty="0">
                <a:latin typeface="Courier New" panose="02070309020205020404" pitchFamily="49" charset="0"/>
                <a:cs typeface="Courier New" panose="02070309020205020404" pitchFamily="49" charset="0"/>
              </a:rPr>
              <a:t>}</a:t>
            </a:r>
          </a:p>
        </p:txBody>
      </p:sp>
      <p:sp>
        <p:nvSpPr>
          <p:cNvPr id="13" name="TextBox 12">
            <a:extLst>
              <a:ext uri="{FF2B5EF4-FFF2-40B4-BE49-F238E27FC236}">
                <a16:creationId xmlns:a16="http://schemas.microsoft.com/office/drawing/2014/main" id="{62E1B454-8BD3-45DD-BCDD-6777ACBE61B1}"/>
              </a:ext>
            </a:extLst>
          </p:cNvPr>
          <p:cNvSpPr txBox="1"/>
          <p:nvPr/>
        </p:nvSpPr>
        <p:spPr>
          <a:xfrm>
            <a:off x="1652954" y="3229708"/>
            <a:ext cx="798617" cy="400110"/>
          </a:xfrm>
          <a:prstGeom prst="rect">
            <a:avLst/>
          </a:prstGeom>
          <a:noFill/>
        </p:spPr>
        <p:txBody>
          <a:bodyPr wrap="none" rtlCol="0">
            <a:spAutoFit/>
          </a:bodyPr>
          <a:lstStyle/>
          <a:p>
            <a:r>
              <a:rPr lang="en-US" sz="2000" dirty="0"/>
              <a:t>Linux</a:t>
            </a:r>
            <a:endParaRPr lang="ru-RU" sz="2000" dirty="0"/>
          </a:p>
        </p:txBody>
      </p:sp>
      <p:sp>
        <p:nvSpPr>
          <p:cNvPr id="18" name="TextBox 17">
            <a:extLst>
              <a:ext uri="{FF2B5EF4-FFF2-40B4-BE49-F238E27FC236}">
                <a16:creationId xmlns:a16="http://schemas.microsoft.com/office/drawing/2014/main" id="{C9B7A4FE-A86B-48A4-96DF-923F746344D9}"/>
              </a:ext>
            </a:extLst>
          </p:cNvPr>
          <p:cNvSpPr txBox="1"/>
          <p:nvPr/>
        </p:nvSpPr>
        <p:spPr>
          <a:xfrm>
            <a:off x="8757139" y="3229708"/>
            <a:ext cx="668773" cy="400110"/>
          </a:xfrm>
          <a:prstGeom prst="rect">
            <a:avLst/>
          </a:prstGeom>
          <a:noFill/>
        </p:spPr>
        <p:txBody>
          <a:bodyPr wrap="none" rtlCol="0">
            <a:spAutoFit/>
          </a:bodyPr>
          <a:lstStyle/>
          <a:p>
            <a:r>
              <a:rPr lang="en-US" sz="2000" dirty="0"/>
              <a:t>Mac</a:t>
            </a:r>
            <a:endParaRPr lang="ru-RU" sz="2000" dirty="0"/>
          </a:p>
        </p:txBody>
      </p:sp>
      <p:sp>
        <p:nvSpPr>
          <p:cNvPr id="14" name="Rectangle 13">
            <a:extLst>
              <a:ext uri="{FF2B5EF4-FFF2-40B4-BE49-F238E27FC236}">
                <a16:creationId xmlns:a16="http://schemas.microsoft.com/office/drawing/2014/main" id="{C6C2C07C-5E01-4E6B-BBE9-1FC605C56788}"/>
              </a:ext>
            </a:extLst>
          </p:cNvPr>
          <p:cNvSpPr/>
          <p:nvPr/>
        </p:nvSpPr>
        <p:spPr>
          <a:xfrm>
            <a:off x="1101968" y="3903786"/>
            <a:ext cx="2625969" cy="1169551"/>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nostartfiles</a:t>
            </a:r>
            <a:r>
              <a:rPr lang="ru-RU" dirty="0">
                <a:latin typeface="Courier New" panose="02070309020205020404" pitchFamily="49" charset="0"/>
                <a:cs typeface="Courier New" panose="02070309020205020404" pitchFamily="49" charset="0"/>
              </a:rPr>
              <a:t> 1_5_exit.c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a:t>
            </a:r>
          </a:p>
        </p:txBody>
      </p:sp>
      <p:sp>
        <p:nvSpPr>
          <p:cNvPr id="20" name="Rectangle 19">
            <a:extLst>
              <a:ext uri="{FF2B5EF4-FFF2-40B4-BE49-F238E27FC236}">
                <a16:creationId xmlns:a16="http://schemas.microsoft.com/office/drawing/2014/main" id="{5742B699-95D3-4851-8724-8D95EE2A6284}"/>
              </a:ext>
            </a:extLst>
          </p:cNvPr>
          <p:cNvSpPr/>
          <p:nvPr/>
        </p:nvSpPr>
        <p:spPr>
          <a:xfrm>
            <a:off x="7778540" y="3914672"/>
            <a:ext cx="3592845" cy="954107"/>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e __start</a:t>
            </a:r>
            <a:r>
              <a:rPr lang="ru-RU" dirty="0">
                <a:latin typeface="Courier New" panose="02070309020205020404" pitchFamily="49" charset="0"/>
                <a:cs typeface="Courier New" panose="02070309020205020404" pitchFamily="49" charset="0"/>
              </a:rPr>
              <a:t> 1_5_exit.c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4"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79ee40d3c7_0_522"/>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exit</a:t>
            </a:r>
            <a:endParaRPr/>
          </a:p>
        </p:txBody>
      </p:sp>
      <p:sp>
        <p:nvSpPr>
          <p:cNvPr id="356" name="Google Shape;356;g79ee40d3c7_0_52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19</a:t>
            </a:fld>
            <a:endParaRPr/>
          </a:p>
        </p:txBody>
      </p:sp>
      <p:sp>
        <p:nvSpPr>
          <p:cNvPr id="10" name="Rectangle 9">
            <a:extLst>
              <a:ext uri="{FF2B5EF4-FFF2-40B4-BE49-F238E27FC236}">
                <a16:creationId xmlns:a16="http://schemas.microsoft.com/office/drawing/2014/main" id="{CC1A4720-9B42-4058-B1C5-C678A557F37C}"/>
              </a:ext>
            </a:extLst>
          </p:cNvPr>
          <p:cNvSpPr/>
          <p:nvPr/>
        </p:nvSpPr>
        <p:spPr>
          <a:xfrm>
            <a:off x="9673168" y="731205"/>
            <a:ext cx="2071401"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2_processes/1_5_exit.c</a:t>
            </a:r>
            <a:endParaRPr lang="ru-RU" dirty="0"/>
          </a:p>
        </p:txBody>
      </p:sp>
      <p:sp>
        <p:nvSpPr>
          <p:cNvPr id="11" name="Rectangle 10">
            <a:extLst>
              <a:ext uri="{FF2B5EF4-FFF2-40B4-BE49-F238E27FC236}">
                <a16:creationId xmlns:a16="http://schemas.microsoft.com/office/drawing/2014/main" id="{481ADB09-78F2-4F86-A7BB-97F5DF09B28C}"/>
              </a:ext>
            </a:extLst>
          </p:cNvPr>
          <p:cNvSpPr/>
          <p:nvPr/>
        </p:nvSpPr>
        <p:spPr>
          <a:xfrm>
            <a:off x="3141784" y="1558334"/>
            <a:ext cx="6096000" cy="1384995"/>
          </a:xfrm>
          <a:prstGeom prst="rect">
            <a:avLst/>
          </a:prstGeom>
        </p:spPr>
        <p:txBody>
          <a:bodyPr>
            <a:spAutoFit/>
          </a:bodyPr>
          <a:lstStyle/>
          <a:p>
            <a:r>
              <a:rPr lang="ru-RU" dirty="0" err="1">
                <a:latin typeface="Courier New" panose="02070309020205020404" pitchFamily="49" charset="0"/>
                <a:cs typeface="Courier New" panose="02070309020205020404" pitchFamily="49" charset="0"/>
              </a:rPr>
              <a:t>void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_</a:t>
            </a:r>
            <a:r>
              <a:rPr lang="ru-RU" dirty="0" err="1">
                <a:latin typeface="Courier New" panose="02070309020205020404" pitchFamily="49" charset="0"/>
                <a:cs typeface="Courier New" panose="02070309020205020404" pitchFamily="49" charset="0"/>
              </a:rPr>
              <a:t>start</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r>
              <a:rPr lang="ru-RU" dirty="0">
                <a:latin typeface="Courier New" panose="02070309020205020404" pitchFamily="49" charset="0"/>
                <a:cs typeface="Courier New" panose="02070309020205020404" pitchFamily="49" charset="0"/>
              </a:rPr>
              <a:t>\n");</a:t>
            </a:r>
          </a:p>
          <a:p>
            <a:r>
              <a:rPr lang="ru-RU"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exit</a:t>
            </a:r>
            <a:r>
              <a:rPr lang="ru-RU" dirty="0">
                <a:latin typeface="Courier New" panose="02070309020205020404" pitchFamily="49" charset="0"/>
                <a:cs typeface="Courier New" panose="02070309020205020404" pitchFamily="49" charset="0"/>
              </a:rPr>
              <a:t>(0);</a:t>
            </a:r>
          </a:p>
          <a:p>
            <a:r>
              <a:rPr lang="ru-RU" dirty="0">
                <a:latin typeface="Courier New" panose="02070309020205020404" pitchFamily="49" charset="0"/>
                <a:cs typeface="Courier New" panose="02070309020205020404" pitchFamily="49" charset="0"/>
              </a:rPr>
              <a:t>}</a:t>
            </a:r>
          </a:p>
        </p:txBody>
      </p:sp>
      <p:sp>
        <p:nvSpPr>
          <p:cNvPr id="13" name="TextBox 12">
            <a:extLst>
              <a:ext uri="{FF2B5EF4-FFF2-40B4-BE49-F238E27FC236}">
                <a16:creationId xmlns:a16="http://schemas.microsoft.com/office/drawing/2014/main" id="{62E1B454-8BD3-45DD-BCDD-6777ACBE61B1}"/>
              </a:ext>
            </a:extLst>
          </p:cNvPr>
          <p:cNvSpPr txBox="1"/>
          <p:nvPr/>
        </p:nvSpPr>
        <p:spPr>
          <a:xfrm>
            <a:off x="1652954" y="3229708"/>
            <a:ext cx="798617" cy="400110"/>
          </a:xfrm>
          <a:prstGeom prst="rect">
            <a:avLst/>
          </a:prstGeom>
          <a:noFill/>
        </p:spPr>
        <p:txBody>
          <a:bodyPr wrap="none" rtlCol="0">
            <a:spAutoFit/>
          </a:bodyPr>
          <a:lstStyle/>
          <a:p>
            <a:r>
              <a:rPr lang="en-US" sz="2000" dirty="0"/>
              <a:t>Linux</a:t>
            </a:r>
            <a:endParaRPr lang="ru-RU" sz="2000" dirty="0"/>
          </a:p>
        </p:txBody>
      </p:sp>
      <p:sp>
        <p:nvSpPr>
          <p:cNvPr id="18" name="TextBox 17">
            <a:extLst>
              <a:ext uri="{FF2B5EF4-FFF2-40B4-BE49-F238E27FC236}">
                <a16:creationId xmlns:a16="http://schemas.microsoft.com/office/drawing/2014/main" id="{C9B7A4FE-A86B-48A4-96DF-923F746344D9}"/>
              </a:ext>
            </a:extLst>
          </p:cNvPr>
          <p:cNvSpPr txBox="1"/>
          <p:nvPr/>
        </p:nvSpPr>
        <p:spPr>
          <a:xfrm>
            <a:off x="8757139" y="3229708"/>
            <a:ext cx="668773" cy="400110"/>
          </a:xfrm>
          <a:prstGeom prst="rect">
            <a:avLst/>
          </a:prstGeom>
          <a:noFill/>
        </p:spPr>
        <p:txBody>
          <a:bodyPr wrap="none" rtlCol="0">
            <a:spAutoFit/>
          </a:bodyPr>
          <a:lstStyle/>
          <a:p>
            <a:r>
              <a:rPr lang="en-US" sz="2000" dirty="0"/>
              <a:t>Mac</a:t>
            </a:r>
            <a:endParaRPr lang="ru-RU" sz="2000" dirty="0"/>
          </a:p>
        </p:txBody>
      </p:sp>
      <p:sp>
        <p:nvSpPr>
          <p:cNvPr id="14" name="Rectangle 13">
            <a:extLst>
              <a:ext uri="{FF2B5EF4-FFF2-40B4-BE49-F238E27FC236}">
                <a16:creationId xmlns:a16="http://schemas.microsoft.com/office/drawing/2014/main" id="{C6C2C07C-5E01-4E6B-BBE9-1FC605C56788}"/>
              </a:ext>
            </a:extLst>
          </p:cNvPr>
          <p:cNvSpPr/>
          <p:nvPr/>
        </p:nvSpPr>
        <p:spPr>
          <a:xfrm>
            <a:off x="1101968" y="3903786"/>
            <a:ext cx="3974124" cy="1169551"/>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nostartfiles</a:t>
            </a:r>
            <a:r>
              <a:rPr lang="ru-RU" dirty="0">
                <a:latin typeface="Courier New" panose="02070309020205020404" pitchFamily="49" charset="0"/>
                <a:cs typeface="Courier New" panose="02070309020205020404" pitchFamily="49" charset="0"/>
              </a:rPr>
              <a:t> 1_5_exit.c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Segmentation fault (core dumped)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a:t>
            </a:r>
          </a:p>
        </p:txBody>
      </p:sp>
      <p:sp>
        <p:nvSpPr>
          <p:cNvPr id="20" name="Rectangle 19">
            <a:extLst>
              <a:ext uri="{FF2B5EF4-FFF2-40B4-BE49-F238E27FC236}">
                <a16:creationId xmlns:a16="http://schemas.microsoft.com/office/drawing/2014/main" id="{5742B699-95D3-4851-8724-8D95EE2A6284}"/>
              </a:ext>
            </a:extLst>
          </p:cNvPr>
          <p:cNvSpPr/>
          <p:nvPr/>
        </p:nvSpPr>
        <p:spPr>
          <a:xfrm>
            <a:off x="7778540" y="3914672"/>
            <a:ext cx="3592845" cy="954107"/>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e __start</a:t>
            </a:r>
            <a:r>
              <a:rPr lang="ru-RU" dirty="0">
                <a:latin typeface="Courier New" panose="02070309020205020404" pitchFamily="49" charset="0"/>
                <a:cs typeface="Courier New" panose="02070309020205020404" pitchFamily="49" charset="0"/>
              </a:rPr>
              <a:t> 1_5_exit.c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1451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4"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79ed4f80d5_0_2"/>
          <p:cNvSpPr txBox="1">
            <a:spLocks noGrp="1"/>
          </p:cNvSpPr>
          <p:nvPr>
            <p:ph type="body" idx="1"/>
          </p:nvPr>
        </p:nvSpPr>
        <p:spPr>
          <a:xfrm>
            <a:off x="982569" y="3151476"/>
            <a:ext cx="41505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latin typeface="+mj-lt"/>
              </a:rPr>
              <a:t>Планировщик </a:t>
            </a:r>
            <a:r>
              <a:rPr lang="ru-RU" dirty="0" err="1">
                <a:latin typeface="+mj-lt"/>
              </a:rPr>
              <a:t>корутин</a:t>
            </a:r>
            <a:endParaRPr dirty="0">
              <a:latin typeface="+mj-lt"/>
            </a:endParaRPr>
          </a:p>
        </p:txBody>
      </p:sp>
      <p:sp>
        <p:nvSpPr>
          <p:cNvPr id="228" name="Google Shape;228;g79ed4f80d5_0_2"/>
          <p:cNvSpPr txBox="1">
            <a:spLocks noGrp="1"/>
          </p:cNvSpPr>
          <p:nvPr>
            <p:ph type="body" idx="2"/>
          </p:nvPr>
        </p:nvSpPr>
        <p:spPr>
          <a:xfrm>
            <a:off x="7052579" y="1967597"/>
            <a:ext cx="1721700" cy="72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800"/>
              <a:buNone/>
            </a:pPr>
            <a:r>
              <a:rPr lang="ru-RU"/>
              <a:t>Баллов </a:t>
            </a:r>
            <a:br>
              <a:rPr lang="ru-RU"/>
            </a:br>
            <a:r>
              <a:rPr lang="ru-RU"/>
              <a:t>за задание</a:t>
            </a:r>
            <a:endParaRPr/>
          </a:p>
        </p:txBody>
      </p:sp>
      <p:sp>
        <p:nvSpPr>
          <p:cNvPr id="229" name="Google Shape;229;g79ed4f80d5_0_2"/>
          <p:cNvSpPr txBox="1">
            <a:spLocks noGrp="1"/>
          </p:cNvSpPr>
          <p:nvPr>
            <p:ph type="body" idx="4"/>
          </p:nvPr>
        </p:nvSpPr>
        <p:spPr>
          <a:xfrm>
            <a:off x="10626436" y="1967597"/>
            <a:ext cx="899700" cy="72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800"/>
              <a:buNone/>
            </a:pPr>
            <a:r>
              <a:rPr lang="ru-RU"/>
              <a:t>Срок </a:t>
            </a:r>
            <a:br>
              <a:rPr lang="ru-RU"/>
            </a:br>
            <a:r>
              <a:rPr lang="ru-RU"/>
              <a:t>сдачи</a:t>
            </a:r>
            <a:endParaRPr/>
          </a:p>
        </p:txBody>
      </p:sp>
      <p:sp>
        <p:nvSpPr>
          <p:cNvPr id="230" name="Google Shape;230;g79ed4f80d5_0_2"/>
          <p:cNvSpPr txBox="1">
            <a:spLocks noGrp="1"/>
          </p:cNvSpPr>
          <p:nvPr>
            <p:ph type="body" idx="6"/>
          </p:nvPr>
        </p:nvSpPr>
        <p:spPr>
          <a:xfrm>
            <a:off x="982569" y="4902407"/>
            <a:ext cx="4150500" cy="43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400"/>
              <a:buNone/>
            </a:pPr>
            <a:r>
              <a:rPr lang="ru-RU" sz="1400" dirty="0"/>
              <a:t>Задание № 1</a:t>
            </a:r>
            <a:endParaRPr dirty="0"/>
          </a:p>
        </p:txBody>
      </p:sp>
      <p:sp>
        <p:nvSpPr>
          <p:cNvPr id="231" name="Google Shape;231;g79ed4f80d5_0_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a:t>
            </a:fld>
            <a:endParaRPr/>
          </a:p>
        </p:txBody>
      </p:sp>
      <p:sp>
        <p:nvSpPr>
          <p:cNvPr id="232" name="Google Shape;232;g79ed4f80d5_0_2"/>
          <p:cNvSpPr txBox="1"/>
          <p:nvPr/>
        </p:nvSpPr>
        <p:spPr>
          <a:xfrm>
            <a:off x="7052578" y="1201712"/>
            <a:ext cx="1382400" cy="1263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800"/>
              <a:buFont typeface="Arial"/>
              <a:buNone/>
            </a:pPr>
            <a:r>
              <a:rPr lang="ru-RU" sz="4800" b="1" dirty="0">
                <a:solidFill>
                  <a:schemeClr val="lt1"/>
                </a:solidFill>
                <a:latin typeface="Proxima Nova"/>
                <a:ea typeface="Proxima Nova"/>
                <a:cs typeface="Proxima Nova"/>
                <a:sym typeface="Proxima Nova"/>
              </a:rPr>
              <a:t>25</a:t>
            </a:r>
            <a:endParaRPr sz="4800" b="1" i="0" u="none" strike="noStrike" cap="none" dirty="0">
              <a:solidFill>
                <a:schemeClr val="lt1"/>
              </a:solidFill>
              <a:latin typeface="Proxima Nova"/>
              <a:ea typeface="Proxima Nova"/>
              <a:cs typeface="Proxima Nova"/>
              <a:sym typeface="Proxima Nova"/>
            </a:endParaRPr>
          </a:p>
        </p:txBody>
      </p:sp>
      <p:sp>
        <p:nvSpPr>
          <p:cNvPr id="233" name="Google Shape;233;g79ed4f80d5_0_2"/>
          <p:cNvSpPr txBox="1"/>
          <p:nvPr/>
        </p:nvSpPr>
        <p:spPr>
          <a:xfrm>
            <a:off x="9039462" y="1201712"/>
            <a:ext cx="2615700" cy="1263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800"/>
              <a:buFont typeface="Arial"/>
              <a:buNone/>
            </a:pPr>
            <a:r>
              <a:rPr lang="ru-RU" sz="4800" b="1" i="0" u="none" strike="noStrike" cap="none" dirty="0">
                <a:solidFill>
                  <a:schemeClr val="lt1"/>
                </a:solidFill>
                <a:latin typeface="Proxima Nova"/>
                <a:ea typeface="Proxima Nova"/>
                <a:cs typeface="Proxima Nova"/>
                <a:sym typeface="Proxima Nova"/>
              </a:rPr>
              <a:t>25.</a:t>
            </a:r>
            <a:r>
              <a:rPr lang="ru-RU" sz="4800" b="1" dirty="0">
                <a:solidFill>
                  <a:schemeClr val="lt1"/>
                </a:solidFill>
                <a:latin typeface="Proxima Nova"/>
                <a:ea typeface="Proxima Nova"/>
                <a:cs typeface="Proxima Nova"/>
                <a:sym typeface="Proxima Nova"/>
              </a:rPr>
              <a:t>03</a:t>
            </a:r>
            <a:r>
              <a:rPr lang="ru-RU" sz="4800" b="1" i="0" u="none" strike="noStrike" cap="none" dirty="0">
                <a:solidFill>
                  <a:schemeClr val="lt1"/>
                </a:solidFill>
                <a:latin typeface="Proxima Nova"/>
                <a:ea typeface="Proxima Nova"/>
                <a:cs typeface="Proxima Nova"/>
                <a:sym typeface="Proxima Nova"/>
              </a:rPr>
              <a:t>.2</a:t>
            </a:r>
            <a:r>
              <a:rPr lang="ru-RU" sz="4800" b="1" dirty="0">
                <a:solidFill>
                  <a:schemeClr val="lt1"/>
                </a:solidFill>
                <a:latin typeface="Proxima Nova"/>
                <a:ea typeface="Proxima Nova"/>
                <a:cs typeface="Proxima Nova"/>
                <a:sym typeface="Proxima Nova"/>
              </a:rPr>
              <a:t>1</a:t>
            </a:r>
            <a:endParaRPr sz="4800" b="1" i="0" u="none" strike="noStrike" cap="none" dirty="0">
              <a:solidFill>
                <a:schemeClr val="lt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79ee40d3c7_0_527"/>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Промежуточный итог</a:t>
            </a:r>
            <a:endParaRPr/>
          </a:p>
        </p:txBody>
      </p:sp>
      <p:sp>
        <p:nvSpPr>
          <p:cNvPr id="362" name="Google Shape;362;g79ee40d3c7_0_52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20</a:t>
            </a:fld>
            <a:endParaRPr/>
          </a:p>
        </p:txBody>
      </p:sp>
      <p:sp>
        <p:nvSpPr>
          <p:cNvPr id="2" name="Rectangle 1">
            <a:extLst>
              <a:ext uri="{FF2B5EF4-FFF2-40B4-BE49-F238E27FC236}">
                <a16:creationId xmlns:a16="http://schemas.microsoft.com/office/drawing/2014/main" id="{14A554EA-977E-4AA9-BC62-3E0D805DD9C0}"/>
              </a:ext>
            </a:extLst>
          </p:cNvPr>
          <p:cNvSpPr/>
          <p:nvPr/>
        </p:nvSpPr>
        <p:spPr>
          <a:xfrm>
            <a:off x="982569" y="1612419"/>
            <a:ext cx="6096000" cy="1631216"/>
          </a:xfrm>
          <a:prstGeom prst="rect">
            <a:avLst/>
          </a:prstGeom>
        </p:spPr>
        <p:txBody>
          <a:bodyPr>
            <a:spAutoFit/>
          </a:bodyPr>
          <a:lstStyle/>
          <a:p>
            <a:pPr fontAlgn="base"/>
            <a:r>
              <a:rPr lang="ru-RU" sz="2000" u="sng" dirty="0">
                <a:latin typeface="+mn-lt"/>
              </a:rPr>
              <a:t>Жизнь процесса:</a:t>
            </a:r>
            <a:endParaRPr lang="ru-RU" sz="2000" dirty="0">
              <a:latin typeface="+mn-lt"/>
            </a:endParaRPr>
          </a:p>
          <a:p>
            <a:pPr marL="285750" indent="-285750" fontAlgn="base">
              <a:buFont typeface="Arial" panose="020B0604020202020204" pitchFamily="34" charset="0"/>
              <a:buChar char="•"/>
            </a:pPr>
            <a:r>
              <a:rPr lang="ru-RU" sz="2000" dirty="0">
                <a:latin typeface="+mn-lt"/>
              </a:rPr>
              <a:t>рождается в </a:t>
            </a:r>
            <a:r>
              <a:rPr lang="ru-RU" sz="2000" dirty="0" err="1">
                <a:latin typeface="+mn-lt"/>
              </a:rPr>
              <a:t>fork</a:t>
            </a:r>
            <a:r>
              <a:rPr lang="ru-RU" sz="2000" dirty="0">
                <a:latin typeface="+mn-lt"/>
              </a:rPr>
              <a:t>(), начиная с </a:t>
            </a:r>
            <a:r>
              <a:rPr lang="ru-RU" sz="2000" dirty="0" err="1">
                <a:latin typeface="+mn-lt"/>
              </a:rPr>
              <a:t>init</a:t>
            </a:r>
            <a:endParaRPr lang="ru-RU" sz="2000" dirty="0">
              <a:latin typeface="+mn-lt"/>
            </a:endParaRPr>
          </a:p>
          <a:p>
            <a:pPr marL="285750" indent="-285750" fontAlgn="base">
              <a:buFont typeface="Arial" panose="020B0604020202020204" pitchFamily="34" charset="0"/>
              <a:buChar char="•"/>
            </a:pPr>
            <a:r>
              <a:rPr lang="ru-RU" sz="2000" dirty="0" err="1">
                <a:latin typeface="+mn-lt"/>
              </a:rPr>
              <a:t>fork</a:t>
            </a:r>
            <a:r>
              <a:rPr lang="ru-RU" sz="2000" dirty="0">
                <a:latin typeface="+mn-lt"/>
              </a:rPr>
              <a:t>() включает COW</a:t>
            </a:r>
          </a:p>
          <a:p>
            <a:pPr marL="285750" indent="-285750" fontAlgn="base">
              <a:buFont typeface="Arial" panose="020B0604020202020204" pitchFamily="34" charset="0"/>
              <a:buChar char="•"/>
            </a:pPr>
            <a:r>
              <a:rPr lang="ru-RU" sz="2000" dirty="0">
                <a:latin typeface="+mn-lt"/>
              </a:rPr>
              <a:t>родитель собирает статус в </a:t>
            </a:r>
            <a:r>
              <a:rPr lang="ru-RU" sz="2000" dirty="0" err="1">
                <a:latin typeface="+mn-lt"/>
              </a:rPr>
              <a:t>wait</a:t>
            </a:r>
            <a:r>
              <a:rPr lang="ru-RU" sz="2000" dirty="0">
                <a:latin typeface="+mn-lt"/>
              </a:rPr>
              <a:t>()</a:t>
            </a:r>
          </a:p>
          <a:p>
            <a:pPr marL="285750" indent="-285750" fontAlgn="base">
              <a:buFont typeface="Arial" panose="020B0604020202020204" pitchFamily="34" charset="0"/>
              <a:buChar char="•"/>
            </a:pPr>
            <a:r>
              <a:rPr lang="ru-RU" sz="2000" dirty="0" err="1">
                <a:latin typeface="+mn-lt"/>
              </a:rPr>
              <a:t>fork</a:t>
            </a:r>
            <a:r>
              <a:rPr lang="ru-RU" sz="2000" dirty="0">
                <a:latin typeface="+mn-lt"/>
              </a:rPr>
              <a:t>() - </a:t>
            </a:r>
            <a:r>
              <a:rPr lang="ru-RU" sz="2000" dirty="0" err="1">
                <a:latin typeface="+mn-lt"/>
              </a:rPr>
              <a:t>exit</a:t>
            </a:r>
            <a:r>
              <a:rPr lang="ru-RU" sz="2000" dirty="0">
                <a:latin typeface="+mn-lt"/>
              </a:rPr>
              <a:t>() - </a:t>
            </a:r>
            <a:r>
              <a:rPr lang="ru-RU" sz="2000" dirty="0" err="1">
                <a:latin typeface="+mn-lt"/>
              </a:rPr>
              <a:t>wait</a:t>
            </a:r>
            <a:r>
              <a:rPr lang="ru-RU" sz="2000" dirty="0">
                <a:latin typeface="+mn-lt"/>
              </a:rPr>
              <a:t>()</a:t>
            </a:r>
          </a:p>
        </p:txBody>
      </p:sp>
      <p:sp>
        <p:nvSpPr>
          <p:cNvPr id="3" name="Rectangle 2">
            <a:extLst>
              <a:ext uri="{FF2B5EF4-FFF2-40B4-BE49-F238E27FC236}">
                <a16:creationId xmlns:a16="http://schemas.microsoft.com/office/drawing/2014/main" id="{F4E9F49B-425A-4DAF-8ACB-9AB3C3E3E0B5}"/>
              </a:ext>
            </a:extLst>
          </p:cNvPr>
          <p:cNvSpPr/>
          <p:nvPr/>
        </p:nvSpPr>
        <p:spPr>
          <a:xfrm>
            <a:off x="982569" y="3955593"/>
            <a:ext cx="6096000" cy="1323439"/>
          </a:xfrm>
          <a:prstGeom prst="rect">
            <a:avLst/>
          </a:prstGeom>
        </p:spPr>
        <p:txBody>
          <a:bodyPr>
            <a:spAutoFit/>
          </a:bodyPr>
          <a:lstStyle/>
          <a:p>
            <a:pPr fontAlgn="base"/>
            <a:r>
              <a:rPr lang="ru-RU" sz="2000" u="sng" dirty="0">
                <a:latin typeface="+mn-lt"/>
              </a:rPr>
              <a:t>Ресурсы процесса:</a:t>
            </a:r>
            <a:endParaRPr lang="ru-RU" sz="2000" dirty="0">
              <a:latin typeface="+mn-lt"/>
            </a:endParaRPr>
          </a:p>
          <a:p>
            <a:pPr marL="285750" indent="-285750" fontAlgn="base">
              <a:buFont typeface="Arial" panose="020B0604020202020204" pitchFamily="34" charset="0"/>
              <a:buChar char="•"/>
            </a:pPr>
            <a:r>
              <a:rPr lang="ru-RU" sz="2000" dirty="0">
                <a:latin typeface="+mn-lt"/>
              </a:rPr>
              <a:t>память</a:t>
            </a:r>
          </a:p>
          <a:p>
            <a:pPr marL="285750" indent="-285750" fontAlgn="base">
              <a:buFont typeface="Arial" panose="020B0604020202020204" pitchFamily="34" charset="0"/>
              <a:buChar char="•"/>
            </a:pPr>
            <a:r>
              <a:rPr lang="ru-RU" sz="2000" dirty="0">
                <a:latin typeface="+mn-lt"/>
              </a:rPr>
              <a:t>файловые дескрипторы</a:t>
            </a:r>
          </a:p>
          <a:p>
            <a:pPr marL="285750" indent="-285750" fontAlgn="base">
              <a:buFont typeface="Arial" panose="020B0604020202020204" pitchFamily="34" charset="0"/>
              <a:buChar char="•"/>
            </a:pPr>
            <a:r>
              <a:rPr lang="ru-RU" sz="2000" dirty="0">
                <a:latin typeface="+mn-lt"/>
              </a:rPr>
              <a:t>IPC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79ee40d3c7_0_532"/>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Адресное пространство</a:t>
            </a:r>
            <a:endParaRPr/>
          </a:p>
        </p:txBody>
      </p:sp>
      <p:sp>
        <p:nvSpPr>
          <p:cNvPr id="368" name="Google Shape;368;g79ee40d3c7_0_53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21</a:t>
            </a:fld>
            <a:endParaRPr/>
          </a:p>
        </p:txBody>
      </p:sp>
      <p:pic>
        <p:nvPicPr>
          <p:cNvPr id="2" name="Picture 1">
            <a:extLst>
              <a:ext uri="{FF2B5EF4-FFF2-40B4-BE49-F238E27FC236}">
                <a16:creationId xmlns:a16="http://schemas.microsoft.com/office/drawing/2014/main" id="{8FD388AD-864B-44C8-AD4F-4467535B5707}"/>
              </a:ext>
            </a:extLst>
          </p:cNvPr>
          <p:cNvPicPr>
            <a:picLocks noChangeAspect="1"/>
          </p:cNvPicPr>
          <p:nvPr/>
        </p:nvPicPr>
        <p:blipFill>
          <a:blip r:embed="rId3"/>
          <a:stretch>
            <a:fillRect/>
          </a:stretch>
        </p:blipFill>
        <p:spPr>
          <a:xfrm>
            <a:off x="911258" y="1520827"/>
            <a:ext cx="5184742" cy="45485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79ee40d3c7_0_54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Секция .text</a:t>
            </a:r>
            <a:endParaRPr/>
          </a:p>
        </p:txBody>
      </p:sp>
      <p:sp>
        <p:nvSpPr>
          <p:cNvPr id="374" name="Google Shape;374;g79ee40d3c7_0_54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22</a:t>
            </a:fld>
            <a:endParaRPr/>
          </a:p>
        </p:txBody>
      </p:sp>
      <p:pic>
        <p:nvPicPr>
          <p:cNvPr id="2" name="Picture 1">
            <a:extLst>
              <a:ext uri="{FF2B5EF4-FFF2-40B4-BE49-F238E27FC236}">
                <a16:creationId xmlns:a16="http://schemas.microsoft.com/office/drawing/2014/main" id="{7BF61420-C5FE-4134-A60B-ED8E438CC88D}"/>
              </a:ext>
            </a:extLst>
          </p:cNvPr>
          <p:cNvPicPr>
            <a:picLocks noChangeAspect="1"/>
          </p:cNvPicPr>
          <p:nvPr/>
        </p:nvPicPr>
        <p:blipFill>
          <a:blip r:embed="rId3"/>
          <a:stretch>
            <a:fillRect/>
          </a:stretch>
        </p:blipFill>
        <p:spPr>
          <a:xfrm>
            <a:off x="1990750" y="1347319"/>
            <a:ext cx="7709937" cy="519415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79ee40d3c7_0_54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Секции .data и .bss</a:t>
            </a:r>
            <a:endParaRPr/>
          </a:p>
        </p:txBody>
      </p:sp>
      <p:sp>
        <p:nvSpPr>
          <p:cNvPr id="380" name="Google Shape;380;g79ee40d3c7_0_54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23</a:t>
            </a:fld>
            <a:endParaRPr/>
          </a:p>
        </p:txBody>
      </p:sp>
      <p:sp>
        <p:nvSpPr>
          <p:cNvPr id="2" name="Rectangle 1">
            <a:extLst>
              <a:ext uri="{FF2B5EF4-FFF2-40B4-BE49-F238E27FC236}">
                <a16:creationId xmlns:a16="http://schemas.microsoft.com/office/drawing/2014/main" id="{E14E1524-B0A7-496E-9B35-881B1332DD07}"/>
              </a:ext>
            </a:extLst>
          </p:cNvPr>
          <p:cNvSpPr/>
          <p:nvPr/>
        </p:nvSpPr>
        <p:spPr>
          <a:xfrm>
            <a:off x="1900943" y="2009020"/>
            <a:ext cx="2340705" cy="523220"/>
          </a:xfrm>
          <a:prstGeom prst="rect">
            <a:avLst/>
          </a:prstGeom>
        </p:spPr>
        <p:txBody>
          <a:bodyPr wrap="none">
            <a:spAutoFit/>
          </a:bodyPr>
          <a:lstStyle/>
          <a:p>
            <a:r>
              <a:rPr lang="ru-RU" sz="2800" dirty="0">
                <a:latin typeface="+mn-lt"/>
              </a:rPr>
              <a:t>Секция </a:t>
            </a:r>
            <a:r>
              <a:rPr lang="ru-RU" sz="2800" b="1" dirty="0">
                <a:latin typeface="+mn-lt"/>
              </a:rPr>
              <a:t>.</a:t>
            </a:r>
            <a:r>
              <a:rPr lang="en-US" sz="2800" b="1" dirty="0">
                <a:latin typeface="+mn-lt"/>
              </a:rPr>
              <a:t>data</a:t>
            </a:r>
            <a:endParaRPr lang="ru-RU" sz="2800" dirty="0">
              <a:latin typeface="+mn-lt"/>
            </a:endParaRPr>
          </a:p>
        </p:txBody>
      </p:sp>
      <p:sp>
        <p:nvSpPr>
          <p:cNvPr id="3" name="Rectangle 2">
            <a:extLst>
              <a:ext uri="{FF2B5EF4-FFF2-40B4-BE49-F238E27FC236}">
                <a16:creationId xmlns:a16="http://schemas.microsoft.com/office/drawing/2014/main" id="{2D358A01-048D-4F08-B9F2-18E50AF753E5}"/>
              </a:ext>
            </a:extLst>
          </p:cNvPr>
          <p:cNvSpPr/>
          <p:nvPr/>
        </p:nvSpPr>
        <p:spPr>
          <a:xfrm>
            <a:off x="7885168" y="2009020"/>
            <a:ext cx="2220480" cy="523220"/>
          </a:xfrm>
          <a:prstGeom prst="rect">
            <a:avLst/>
          </a:prstGeom>
        </p:spPr>
        <p:txBody>
          <a:bodyPr wrap="none">
            <a:spAutoFit/>
          </a:bodyPr>
          <a:lstStyle/>
          <a:p>
            <a:r>
              <a:rPr lang="ru-RU" sz="2800" dirty="0">
                <a:latin typeface="+mn-lt"/>
              </a:rPr>
              <a:t>Секция </a:t>
            </a:r>
            <a:r>
              <a:rPr lang="ru-RU" sz="2800" b="1" dirty="0">
                <a:latin typeface="+mn-lt"/>
              </a:rPr>
              <a:t>.</a:t>
            </a:r>
            <a:r>
              <a:rPr lang="en-US" sz="2800" b="1" dirty="0" err="1">
                <a:latin typeface="+mn-lt"/>
              </a:rPr>
              <a:t>bss</a:t>
            </a:r>
            <a:endParaRPr lang="ru-RU" sz="2800" dirty="0">
              <a:latin typeface="+mn-lt"/>
            </a:endParaRPr>
          </a:p>
        </p:txBody>
      </p:sp>
      <p:sp>
        <p:nvSpPr>
          <p:cNvPr id="4" name="Rectangle 3">
            <a:extLst>
              <a:ext uri="{FF2B5EF4-FFF2-40B4-BE49-F238E27FC236}">
                <a16:creationId xmlns:a16="http://schemas.microsoft.com/office/drawing/2014/main" id="{82AB496B-8D14-4EF6-8F98-CACC49397EC4}"/>
              </a:ext>
            </a:extLst>
          </p:cNvPr>
          <p:cNvSpPr/>
          <p:nvPr/>
        </p:nvSpPr>
        <p:spPr>
          <a:xfrm>
            <a:off x="1900942" y="2992196"/>
            <a:ext cx="3122395" cy="1600438"/>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void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test_f</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static</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 = 100;</a:t>
            </a:r>
          </a:p>
          <a:p>
            <a:r>
              <a:rPr lang="ru-RU" dirty="0">
                <a:latin typeface="Courier New" panose="02070309020205020404" pitchFamily="49" charset="0"/>
                <a:cs typeface="Courier New" panose="02070309020205020404" pitchFamily="49" charset="0"/>
              </a:rPr>
              <a:t>}</a:t>
            </a:r>
          </a:p>
          <a:p>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const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*b = NULL;</a:t>
            </a:r>
          </a:p>
          <a:p>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c[3] = {1, 2, 3};</a:t>
            </a:r>
          </a:p>
          <a:p>
            <a:r>
              <a:rPr lang="ru-RU" dirty="0" err="1">
                <a:latin typeface="Courier New" panose="02070309020205020404" pitchFamily="49" charset="0"/>
                <a:cs typeface="Courier New" panose="02070309020205020404" pitchFamily="49" charset="0"/>
              </a:rPr>
              <a:t>static</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d = 200;</a:t>
            </a:r>
          </a:p>
        </p:txBody>
      </p:sp>
      <p:sp>
        <p:nvSpPr>
          <p:cNvPr id="7" name="Rectangle 6">
            <a:extLst>
              <a:ext uri="{FF2B5EF4-FFF2-40B4-BE49-F238E27FC236}">
                <a16:creationId xmlns:a16="http://schemas.microsoft.com/office/drawing/2014/main" id="{981DD2B9-171B-4E6A-BFF2-FEF6662B5616}"/>
              </a:ext>
            </a:extLst>
          </p:cNvPr>
          <p:cNvSpPr/>
          <p:nvPr/>
        </p:nvSpPr>
        <p:spPr>
          <a:xfrm>
            <a:off x="7434210" y="2992196"/>
            <a:ext cx="3122395" cy="1600438"/>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void </a:t>
            </a:r>
            <a:r>
              <a:rPr lang="en-US" dirty="0" err="1">
                <a:latin typeface="Courier New" panose="02070309020205020404" pitchFamily="49" charset="0"/>
                <a:cs typeface="Courier New" panose="02070309020205020404" pitchFamily="49" charset="0"/>
              </a:rPr>
              <a:t>test_f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static int a;</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const char *b;</a:t>
            </a:r>
          </a:p>
          <a:p>
            <a:r>
              <a:rPr lang="en-US" dirty="0">
                <a:latin typeface="Courier New" panose="02070309020205020404" pitchFamily="49" charset="0"/>
                <a:cs typeface="Courier New" panose="02070309020205020404" pitchFamily="49" charset="0"/>
              </a:rPr>
              <a:t>long c[3];</a:t>
            </a:r>
          </a:p>
          <a:p>
            <a:r>
              <a:rPr lang="en-US" dirty="0">
                <a:latin typeface="Courier New" panose="02070309020205020404" pitchFamily="49" charset="0"/>
                <a:cs typeface="Courier New" panose="02070309020205020404" pitchFamily="49" charset="0"/>
              </a:rPr>
              <a:t>static int 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79ee40d3c7_0_55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Секция .heap</a:t>
            </a:r>
            <a:endParaRPr/>
          </a:p>
        </p:txBody>
      </p:sp>
      <p:sp>
        <p:nvSpPr>
          <p:cNvPr id="386" name="Google Shape;386;g79ee40d3c7_0_55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24</a:t>
            </a:fld>
            <a:endParaRPr/>
          </a:p>
        </p:txBody>
      </p:sp>
      <p:grpSp>
        <p:nvGrpSpPr>
          <p:cNvPr id="56" name="Group 55">
            <a:extLst>
              <a:ext uri="{FF2B5EF4-FFF2-40B4-BE49-F238E27FC236}">
                <a16:creationId xmlns:a16="http://schemas.microsoft.com/office/drawing/2014/main" id="{BDDA1A1C-DC3F-4980-A69B-EF2519EB0A7B}"/>
              </a:ext>
            </a:extLst>
          </p:cNvPr>
          <p:cNvGrpSpPr/>
          <p:nvPr/>
        </p:nvGrpSpPr>
        <p:grpSpPr>
          <a:xfrm>
            <a:off x="3546231" y="2244969"/>
            <a:ext cx="7872047" cy="3130052"/>
            <a:chOff x="3563815" y="2725615"/>
            <a:chExt cx="7872047" cy="3130052"/>
          </a:xfrm>
        </p:grpSpPr>
        <p:sp>
          <p:nvSpPr>
            <p:cNvPr id="3" name="Rectangle 2">
              <a:extLst>
                <a:ext uri="{FF2B5EF4-FFF2-40B4-BE49-F238E27FC236}">
                  <a16:creationId xmlns:a16="http://schemas.microsoft.com/office/drawing/2014/main" id="{9F0EF315-3F53-4DB9-9501-F8A206AAC989}"/>
                </a:ext>
              </a:extLst>
            </p:cNvPr>
            <p:cNvSpPr/>
            <p:nvPr/>
          </p:nvSpPr>
          <p:spPr>
            <a:xfrm>
              <a:off x="3563815" y="2725615"/>
              <a:ext cx="7872047" cy="31300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2" name="Group 11">
              <a:extLst>
                <a:ext uri="{FF2B5EF4-FFF2-40B4-BE49-F238E27FC236}">
                  <a16:creationId xmlns:a16="http://schemas.microsoft.com/office/drawing/2014/main" id="{7CD77DB0-0884-46B3-9A04-4D90FB8C8DAB}"/>
                </a:ext>
              </a:extLst>
            </p:cNvPr>
            <p:cNvGrpSpPr/>
            <p:nvPr/>
          </p:nvGrpSpPr>
          <p:grpSpPr>
            <a:xfrm>
              <a:off x="3666391" y="4917792"/>
              <a:ext cx="1754366" cy="826472"/>
              <a:chOff x="4091353" y="4911964"/>
              <a:chExt cx="1754366" cy="826472"/>
            </a:xfrm>
          </p:grpSpPr>
          <p:grpSp>
            <p:nvGrpSpPr>
              <p:cNvPr id="5" name="Group 4">
                <a:extLst>
                  <a:ext uri="{FF2B5EF4-FFF2-40B4-BE49-F238E27FC236}">
                    <a16:creationId xmlns:a16="http://schemas.microsoft.com/office/drawing/2014/main" id="{83CAABC4-FA58-4AF9-92AF-C322E47CF33B}"/>
                  </a:ext>
                </a:extLst>
              </p:cNvPr>
              <p:cNvGrpSpPr/>
              <p:nvPr/>
            </p:nvGrpSpPr>
            <p:grpSpPr>
              <a:xfrm>
                <a:off x="4091353" y="4911969"/>
                <a:ext cx="849924" cy="826467"/>
                <a:chOff x="4091353" y="4911969"/>
                <a:chExt cx="849924" cy="826467"/>
              </a:xfrm>
            </p:grpSpPr>
            <p:sp>
              <p:nvSpPr>
                <p:cNvPr id="6" name="Rectangle 5">
                  <a:extLst>
                    <a:ext uri="{FF2B5EF4-FFF2-40B4-BE49-F238E27FC236}">
                      <a16:creationId xmlns:a16="http://schemas.microsoft.com/office/drawing/2014/main" id="{290EB837-D76A-410F-AA7B-51DFE975D5DF}"/>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A20F6FEA-BE29-4AF3-A05A-7ACA559BD852}"/>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nvGrpSpPr>
              <p:cNvPr id="16" name="Group 15">
                <a:extLst>
                  <a:ext uri="{FF2B5EF4-FFF2-40B4-BE49-F238E27FC236}">
                    <a16:creationId xmlns:a16="http://schemas.microsoft.com/office/drawing/2014/main" id="{92417BFC-B9B5-4BFC-A403-DA5D1B81F9E8}"/>
                  </a:ext>
                </a:extLst>
              </p:cNvPr>
              <p:cNvGrpSpPr/>
              <p:nvPr/>
            </p:nvGrpSpPr>
            <p:grpSpPr>
              <a:xfrm>
                <a:off x="4995795" y="4911964"/>
                <a:ext cx="849924" cy="826467"/>
                <a:chOff x="4091353" y="4911969"/>
                <a:chExt cx="849924" cy="826467"/>
              </a:xfrm>
            </p:grpSpPr>
            <p:sp>
              <p:nvSpPr>
                <p:cNvPr id="17" name="Rectangle 16">
                  <a:extLst>
                    <a:ext uri="{FF2B5EF4-FFF2-40B4-BE49-F238E27FC236}">
                      <a16:creationId xmlns:a16="http://schemas.microsoft.com/office/drawing/2014/main" id="{AC848405-1895-49C7-B732-95EEEFF750C3}"/>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TextBox 17">
                  <a:extLst>
                    <a:ext uri="{FF2B5EF4-FFF2-40B4-BE49-F238E27FC236}">
                      <a16:creationId xmlns:a16="http://schemas.microsoft.com/office/drawing/2014/main" id="{AA910096-4CEE-4C43-9BF3-35CF4E0EE8F9}"/>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grpSp>
          <p:nvGrpSpPr>
            <p:cNvPr id="20" name="Group 19">
              <a:extLst>
                <a:ext uri="{FF2B5EF4-FFF2-40B4-BE49-F238E27FC236}">
                  <a16:creationId xmlns:a16="http://schemas.microsoft.com/office/drawing/2014/main" id="{8B20BA46-ECE6-4224-B73B-0C4A95A9B846}"/>
                </a:ext>
              </a:extLst>
            </p:cNvPr>
            <p:cNvGrpSpPr/>
            <p:nvPr/>
          </p:nvGrpSpPr>
          <p:grpSpPr>
            <a:xfrm>
              <a:off x="5559805" y="4911950"/>
              <a:ext cx="1754366" cy="826472"/>
              <a:chOff x="4091353" y="4911964"/>
              <a:chExt cx="1754366" cy="826472"/>
            </a:xfrm>
          </p:grpSpPr>
          <p:grpSp>
            <p:nvGrpSpPr>
              <p:cNvPr id="21" name="Group 20">
                <a:extLst>
                  <a:ext uri="{FF2B5EF4-FFF2-40B4-BE49-F238E27FC236}">
                    <a16:creationId xmlns:a16="http://schemas.microsoft.com/office/drawing/2014/main" id="{3782B2F4-93F6-4392-89D6-14F7726B607B}"/>
                  </a:ext>
                </a:extLst>
              </p:cNvPr>
              <p:cNvGrpSpPr/>
              <p:nvPr/>
            </p:nvGrpSpPr>
            <p:grpSpPr>
              <a:xfrm>
                <a:off x="4091353" y="4911969"/>
                <a:ext cx="849924" cy="826467"/>
                <a:chOff x="4091353" y="4911969"/>
                <a:chExt cx="849924" cy="826467"/>
              </a:xfrm>
            </p:grpSpPr>
            <p:sp>
              <p:nvSpPr>
                <p:cNvPr id="25" name="Rectangle 24">
                  <a:extLst>
                    <a:ext uri="{FF2B5EF4-FFF2-40B4-BE49-F238E27FC236}">
                      <a16:creationId xmlns:a16="http://schemas.microsoft.com/office/drawing/2014/main" id="{F3735751-5371-4E35-A22C-E37589919388}"/>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TextBox 25">
                  <a:extLst>
                    <a:ext uri="{FF2B5EF4-FFF2-40B4-BE49-F238E27FC236}">
                      <a16:creationId xmlns:a16="http://schemas.microsoft.com/office/drawing/2014/main" id="{52FD1662-808E-4F2B-BF3E-04755F4A55AE}"/>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nvGrpSpPr>
              <p:cNvPr id="22" name="Group 21">
                <a:extLst>
                  <a:ext uri="{FF2B5EF4-FFF2-40B4-BE49-F238E27FC236}">
                    <a16:creationId xmlns:a16="http://schemas.microsoft.com/office/drawing/2014/main" id="{6674F85D-4F55-465F-A50E-2DA312E2F74C}"/>
                  </a:ext>
                </a:extLst>
              </p:cNvPr>
              <p:cNvGrpSpPr/>
              <p:nvPr/>
            </p:nvGrpSpPr>
            <p:grpSpPr>
              <a:xfrm>
                <a:off x="4995795" y="4911964"/>
                <a:ext cx="849924" cy="826467"/>
                <a:chOff x="4091353" y="4911969"/>
                <a:chExt cx="849924" cy="826467"/>
              </a:xfrm>
            </p:grpSpPr>
            <p:sp>
              <p:nvSpPr>
                <p:cNvPr id="23" name="Rectangle 22">
                  <a:extLst>
                    <a:ext uri="{FF2B5EF4-FFF2-40B4-BE49-F238E27FC236}">
                      <a16:creationId xmlns:a16="http://schemas.microsoft.com/office/drawing/2014/main" id="{FD08994B-A4B5-470F-9915-8681629A9F0B}"/>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TextBox 23">
                  <a:extLst>
                    <a:ext uri="{FF2B5EF4-FFF2-40B4-BE49-F238E27FC236}">
                      <a16:creationId xmlns:a16="http://schemas.microsoft.com/office/drawing/2014/main" id="{E3CBD150-AF57-4E98-A0C4-31FB17A4EA40}"/>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grpSp>
          <p:nvGrpSpPr>
            <p:cNvPr id="27" name="Group 26">
              <a:extLst>
                <a:ext uri="{FF2B5EF4-FFF2-40B4-BE49-F238E27FC236}">
                  <a16:creationId xmlns:a16="http://schemas.microsoft.com/office/drawing/2014/main" id="{BD104137-C36F-420E-91FD-3C7BCF46773C}"/>
                </a:ext>
              </a:extLst>
            </p:cNvPr>
            <p:cNvGrpSpPr/>
            <p:nvPr/>
          </p:nvGrpSpPr>
          <p:grpSpPr>
            <a:xfrm>
              <a:off x="7660005" y="4911950"/>
              <a:ext cx="1754366" cy="826472"/>
              <a:chOff x="4091353" y="4911964"/>
              <a:chExt cx="1754366" cy="826472"/>
            </a:xfrm>
          </p:grpSpPr>
          <p:grpSp>
            <p:nvGrpSpPr>
              <p:cNvPr id="28" name="Group 27">
                <a:extLst>
                  <a:ext uri="{FF2B5EF4-FFF2-40B4-BE49-F238E27FC236}">
                    <a16:creationId xmlns:a16="http://schemas.microsoft.com/office/drawing/2014/main" id="{669D0A93-71BB-42A3-8E1B-5CB9356A495B}"/>
                  </a:ext>
                </a:extLst>
              </p:cNvPr>
              <p:cNvGrpSpPr/>
              <p:nvPr/>
            </p:nvGrpSpPr>
            <p:grpSpPr>
              <a:xfrm>
                <a:off x="4091353" y="4911969"/>
                <a:ext cx="849924" cy="826467"/>
                <a:chOff x="4091353" y="4911969"/>
                <a:chExt cx="849924" cy="826467"/>
              </a:xfrm>
            </p:grpSpPr>
            <p:sp>
              <p:nvSpPr>
                <p:cNvPr id="32" name="Rectangle 31">
                  <a:extLst>
                    <a:ext uri="{FF2B5EF4-FFF2-40B4-BE49-F238E27FC236}">
                      <a16:creationId xmlns:a16="http://schemas.microsoft.com/office/drawing/2014/main" id="{5AF9E122-B177-4DFB-9E04-62206331C4D9}"/>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TextBox 32">
                  <a:extLst>
                    <a:ext uri="{FF2B5EF4-FFF2-40B4-BE49-F238E27FC236}">
                      <a16:creationId xmlns:a16="http://schemas.microsoft.com/office/drawing/2014/main" id="{F372AE58-F463-4CD0-AD98-7C83D90B84C6}"/>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nvGrpSpPr>
              <p:cNvPr id="29" name="Group 28">
                <a:extLst>
                  <a:ext uri="{FF2B5EF4-FFF2-40B4-BE49-F238E27FC236}">
                    <a16:creationId xmlns:a16="http://schemas.microsoft.com/office/drawing/2014/main" id="{197F88B3-F4B4-47AC-A42D-C5B0440086B7}"/>
                  </a:ext>
                </a:extLst>
              </p:cNvPr>
              <p:cNvGrpSpPr/>
              <p:nvPr/>
            </p:nvGrpSpPr>
            <p:grpSpPr>
              <a:xfrm>
                <a:off x="4995795" y="4911964"/>
                <a:ext cx="849924" cy="826467"/>
                <a:chOff x="4091353" y="4911969"/>
                <a:chExt cx="849924" cy="826467"/>
              </a:xfrm>
            </p:grpSpPr>
            <p:sp>
              <p:nvSpPr>
                <p:cNvPr id="30" name="Rectangle 29">
                  <a:extLst>
                    <a:ext uri="{FF2B5EF4-FFF2-40B4-BE49-F238E27FC236}">
                      <a16:creationId xmlns:a16="http://schemas.microsoft.com/office/drawing/2014/main" id="{4D5C1999-5755-42B8-94BC-4C4F71D25ECA}"/>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TextBox 30">
                  <a:extLst>
                    <a:ext uri="{FF2B5EF4-FFF2-40B4-BE49-F238E27FC236}">
                      <a16:creationId xmlns:a16="http://schemas.microsoft.com/office/drawing/2014/main" id="{8A747BB4-CDAA-4D8A-A631-E016F25E5485}"/>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grpSp>
          <p:nvGrpSpPr>
            <p:cNvPr id="34" name="Group 33">
              <a:extLst>
                <a:ext uri="{FF2B5EF4-FFF2-40B4-BE49-F238E27FC236}">
                  <a16:creationId xmlns:a16="http://schemas.microsoft.com/office/drawing/2014/main" id="{C4946A02-FE74-4EA6-B373-A4B3E8E2754A}"/>
                </a:ext>
              </a:extLst>
            </p:cNvPr>
            <p:cNvGrpSpPr/>
            <p:nvPr/>
          </p:nvGrpSpPr>
          <p:grpSpPr>
            <a:xfrm>
              <a:off x="9562654" y="4911950"/>
              <a:ext cx="1754366" cy="826472"/>
              <a:chOff x="4091353" y="4911964"/>
              <a:chExt cx="1754366" cy="826472"/>
            </a:xfrm>
          </p:grpSpPr>
          <p:grpSp>
            <p:nvGrpSpPr>
              <p:cNvPr id="35" name="Group 34">
                <a:extLst>
                  <a:ext uri="{FF2B5EF4-FFF2-40B4-BE49-F238E27FC236}">
                    <a16:creationId xmlns:a16="http://schemas.microsoft.com/office/drawing/2014/main" id="{1793BE0B-8EF7-4B74-AB01-31EDD2A9AD4E}"/>
                  </a:ext>
                </a:extLst>
              </p:cNvPr>
              <p:cNvGrpSpPr/>
              <p:nvPr/>
            </p:nvGrpSpPr>
            <p:grpSpPr>
              <a:xfrm>
                <a:off x="4091353" y="4911969"/>
                <a:ext cx="849924" cy="826467"/>
                <a:chOff x="4091353" y="4911969"/>
                <a:chExt cx="849924" cy="826467"/>
              </a:xfrm>
            </p:grpSpPr>
            <p:sp>
              <p:nvSpPr>
                <p:cNvPr id="39" name="Rectangle 38">
                  <a:extLst>
                    <a:ext uri="{FF2B5EF4-FFF2-40B4-BE49-F238E27FC236}">
                      <a16:creationId xmlns:a16="http://schemas.microsoft.com/office/drawing/2014/main" id="{39B53A02-2419-4DDC-80CB-A2FD88F1779D}"/>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TextBox 39">
                  <a:extLst>
                    <a:ext uri="{FF2B5EF4-FFF2-40B4-BE49-F238E27FC236}">
                      <a16:creationId xmlns:a16="http://schemas.microsoft.com/office/drawing/2014/main" id="{30D413D2-9DB8-45AC-9289-1D9ADC93EF48}"/>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nvGrpSpPr>
              <p:cNvPr id="36" name="Group 35">
                <a:extLst>
                  <a:ext uri="{FF2B5EF4-FFF2-40B4-BE49-F238E27FC236}">
                    <a16:creationId xmlns:a16="http://schemas.microsoft.com/office/drawing/2014/main" id="{FAA14DF5-EE3E-4282-AD25-3AA824168840}"/>
                  </a:ext>
                </a:extLst>
              </p:cNvPr>
              <p:cNvGrpSpPr/>
              <p:nvPr/>
            </p:nvGrpSpPr>
            <p:grpSpPr>
              <a:xfrm>
                <a:off x="4995795" y="4911964"/>
                <a:ext cx="849924" cy="826467"/>
                <a:chOff x="4091353" y="4911969"/>
                <a:chExt cx="849924" cy="826467"/>
              </a:xfrm>
            </p:grpSpPr>
            <p:sp>
              <p:nvSpPr>
                <p:cNvPr id="37" name="Rectangle 36">
                  <a:extLst>
                    <a:ext uri="{FF2B5EF4-FFF2-40B4-BE49-F238E27FC236}">
                      <a16:creationId xmlns:a16="http://schemas.microsoft.com/office/drawing/2014/main" id="{5FAB73D9-C50D-4486-B497-787D53066959}"/>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TextBox 37">
                  <a:extLst>
                    <a:ext uri="{FF2B5EF4-FFF2-40B4-BE49-F238E27FC236}">
                      <a16:creationId xmlns:a16="http://schemas.microsoft.com/office/drawing/2014/main" id="{81880BBC-963D-4AC9-B19F-33E6B833FF97}"/>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grpSp>
          <p:nvGrpSpPr>
            <p:cNvPr id="19" name="Group 18">
              <a:extLst>
                <a:ext uri="{FF2B5EF4-FFF2-40B4-BE49-F238E27FC236}">
                  <a16:creationId xmlns:a16="http://schemas.microsoft.com/office/drawing/2014/main" id="{68C200E7-6978-4A53-A7A6-05862B74587E}"/>
                </a:ext>
              </a:extLst>
            </p:cNvPr>
            <p:cNvGrpSpPr/>
            <p:nvPr/>
          </p:nvGrpSpPr>
          <p:grpSpPr>
            <a:xfrm>
              <a:off x="3666392" y="3905442"/>
              <a:ext cx="1754366" cy="826467"/>
              <a:chOff x="3666392" y="3905442"/>
              <a:chExt cx="1754366" cy="826467"/>
            </a:xfrm>
          </p:grpSpPr>
          <p:sp>
            <p:nvSpPr>
              <p:cNvPr id="41" name="Rectangle 40">
                <a:extLst>
                  <a:ext uri="{FF2B5EF4-FFF2-40B4-BE49-F238E27FC236}">
                    <a16:creationId xmlns:a16="http://schemas.microsoft.com/office/drawing/2014/main" id="{9F4D9FA3-D3FD-4F93-8666-F8B4C79B13A8}"/>
                  </a:ext>
                </a:extLst>
              </p:cNvPr>
              <p:cNvSpPr/>
              <p:nvPr/>
            </p:nvSpPr>
            <p:spPr>
              <a:xfrm>
                <a:off x="3666392" y="3905442"/>
                <a:ext cx="1754366"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9DF21EFD-7979-4AE2-B409-945C714D197B}"/>
                  </a:ext>
                </a:extLst>
              </p:cNvPr>
              <p:cNvSpPr txBox="1"/>
              <p:nvPr/>
            </p:nvSpPr>
            <p:spPr>
              <a:xfrm>
                <a:off x="4189943" y="4164786"/>
                <a:ext cx="652743" cy="307777"/>
              </a:xfrm>
              <a:prstGeom prst="rect">
                <a:avLst/>
              </a:prstGeom>
              <a:noFill/>
            </p:spPr>
            <p:txBody>
              <a:bodyPr wrap="none" rtlCol="0">
                <a:spAutoFit/>
              </a:bodyPr>
              <a:lstStyle/>
              <a:p>
                <a:r>
                  <a:rPr lang="en-US" dirty="0"/>
                  <a:t>16MB</a:t>
                </a:r>
                <a:endParaRPr lang="ru-RU" dirty="0"/>
              </a:p>
            </p:txBody>
          </p:sp>
        </p:grpSp>
        <p:grpSp>
          <p:nvGrpSpPr>
            <p:cNvPr id="44" name="Group 43">
              <a:extLst>
                <a:ext uri="{FF2B5EF4-FFF2-40B4-BE49-F238E27FC236}">
                  <a16:creationId xmlns:a16="http://schemas.microsoft.com/office/drawing/2014/main" id="{1FCA25CF-5D1C-4FC3-AA79-6F1242EB21D7}"/>
                </a:ext>
              </a:extLst>
            </p:cNvPr>
            <p:cNvGrpSpPr/>
            <p:nvPr/>
          </p:nvGrpSpPr>
          <p:grpSpPr>
            <a:xfrm>
              <a:off x="5559805" y="3905442"/>
              <a:ext cx="1754366" cy="826467"/>
              <a:chOff x="3666392" y="3905442"/>
              <a:chExt cx="1754366" cy="826467"/>
            </a:xfrm>
          </p:grpSpPr>
          <p:sp>
            <p:nvSpPr>
              <p:cNvPr id="45" name="Rectangle 44">
                <a:extLst>
                  <a:ext uri="{FF2B5EF4-FFF2-40B4-BE49-F238E27FC236}">
                    <a16:creationId xmlns:a16="http://schemas.microsoft.com/office/drawing/2014/main" id="{98950CAA-37CC-401B-979F-E6BA78A985DC}"/>
                  </a:ext>
                </a:extLst>
              </p:cNvPr>
              <p:cNvSpPr/>
              <p:nvPr/>
            </p:nvSpPr>
            <p:spPr>
              <a:xfrm>
                <a:off x="3666392" y="3905442"/>
                <a:ext cx="1754366"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TextBox 45">
                <a:extLst>
                  <a:ext uri="{FF2B5EF4-FFF2-40B4-BE49-F238E27FC236}">
                    <a16:creationId xmlns:a16="http://schemas.microsoft.com/office/drawing/2014/main" id="{F2FE478E-48C5-45B9-99E1-081C13E342C6}"/>
                  </a:ext>
                </a:extLst>
              </p:cNvPr>
              <p:cNvSpPr txBox="1"/>
              <p:nvPr/>
            </p:nvSpPr>
            <p:spPr>
              <a:xfrm>
                <a:off x="4189943" y="4164786"/>
                <a:ext cx="652743" cy="307777"/>
              </a:xfrm>
              <a:prstGeom prst="rect">
                <a:avLst/>
              </a:prstGeom>
              <a:noFill/>
            </p:spPr>
            <p:txBody>
              <a:bodyPr wrap="none" rtlCol="0">
                <a:spAutoFit/>
              </a:bodyPr>
              <a:lstStyle/>
              <a:p>
                <a:r>
                  <a:rPr lang="en-US" dirty="0"/>
                  <a:t>16MB</a:t>
                </a:r>
                <a:endParaRPr lang="ru-RU" dirty="0"/>
              </a:p>
            </p:txBody>
          </p:sp>
        </p:grpSp>
        <p:grpSp>
          <p:nvGrpSpPr>
            <p:cNvPr id="47" name="Group 46">
              <a:extLst>
                <a:ext uri="{FF2B5EF4-FFF2-40B4-BE49-F238E27FC236}">
                  <a16:creationId xmlns:a16="http://schemas.microsoft.com/office/drawing/2014/main" id="{ABC4127E-A27E-4DCA-B135-3F5546061CF7}"/>
                </a:ext>
              </a:extLst>
            </p:cNvPr>
            <p:cNvGrpSpPr/>
            <p:nvPr/>
          </p:nvGrpSpPr>
          <p:grpSpPr>
            <a:xfrm>
              <a:off x="7674931" y="3899600"/>
              <a:ext cx="1754366" cy="826467"/>
              <a:chOff x="3666392" y="3905442"/>
              <a:chExt cx="1754366" cy="826467"/>
            </a:xfrm>
          </p:grpSpPr>
          <p:sp>
            <p:nvSpPr>
              <p:cNvPr id="48" name="Rectangle 47">
                <a:extLst>
                  <a:ext uri="{FF2B5EF4-FFF2-40B4-BE49-F238E27FC236}">
                    <a16:creationId xmlns:a16="http://schemas.microsoft.com/office/drawing/2014/main" id="{0E48B95C-2DB2-4A61-BCCB-AB7C9204831A}"/>
                  </a:ext>
                </a:extLst>
              </p:cNvPr>
              <p:cNvSpPr/>
              <p:nvPr/>
            </p:nvSpPr>
            <p:spPr>
              <a:xfrm>
                <a:off x="3666392" y="3905442"/>
                <a:ext cx="1754366"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TextBox 48">
                <a:extLst>
                  <a:ext uri="{FF2B5EF4-FFF2-40B4-BE49-F238E27FC236}">
                    <a16:creationId xmlns:a16="http://schemas.microsoft.com/office/drawing/2014/main" id="{E1E883F7-78F9-4F25-805B-03E37E9E080C}"/>
                  </a:ext>
                </a:extLst>
              </p:cNvPr>
              <p:cNvSpPr txBox="1"/>
              <p:nvPr/>
            </p:nvSpPr>
            <p:spPr>
              <a:xfrm>
                <a:off x="4189943" y="4164786"/>
                <a:ext cx="652743" cy="307777"/>
              </a:xfrm>
              <a:prstGeom prst="rect">
                <a:avLst/>
              </a:prstGeom>
              <a:noFill/>
            </p:spPr>
            <p:txBody>
              <a:bodyPr wrap="none" rtlCol="0">
                <a:spAutoFit/>
              </a:bodyPr>
              <a:lstStyle/>
              <a:p>
                <a:r>
                  <a:rPr lang="en-US" dirty="0"/>
                  <a:t>16MB</a:t>
                </a:r>
                <a:endParaRPr lang="ru-RU" dirty="0"/>
              </a:p>
            </p:txBody>
          </p:sp>
        </p:grpSp>
        <p:grpSp>
          <p:nvGrpSpPr>
            <p:cNvPr id="50" name="Group 49">
              <a:extLst>
                <a:ext uri="{FF2B5EF4-FFF2-40B4-BE49-F238E27FC236}">
                  <a16:creationId xmlns:a16="http://schemas.microsoft.com/office/drawing/2014/main" id="{E7E566A9-C23A-467D-804E-2D58B77C9640}"/>
                </a:ext>
              </a:extLst>
            </p:cNvPr>
            <p:cNvGrpSpPr/>
            <p:nvPr/>
          </p:nvGrpSpPr>
          <p:grpSpPr>
            <a:xfrm>
              <a:off x="9535395" y="3899598"/>
              <a:ext cx="1754366" cy="826467"/>
              <a:chOff x="3666392" y="3905442"/>
              <a:chExt cx="1754366" cy="826467"/>
            </a:xfrm>
          </p:grpSpPr>
          <p:sp>
            <p:nvSpPr>
              <p:cNvPr id="51" name="Rectangle 50">
                <a:extLst>
                  <a:ext uri="{FF2B5EF4-FFF2-40B4-BE49-F238E27FC236}">
                    <a16:creationId xmlns:a16="http://schemas.microsoft.com/office/drawing/2014/main" id="{75B5E421-2638-44DA-BE3F-3F06243836E7}"/>
                  </a:ext>
                </a:extLst>
              </p:cNvPr>
              <p:cNvSpPr/>
              <p:nvPr/>
            </p:nvSpPr>
            <p:spPr>
              <a:xfrm>
                <a:off x="3666392" y="3905442"/>
                <a:ext cx="1754366"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TextBox 51">
                <a:extLst>
                  <a:ext uri="{FF2B5EF4-FFF2-40B4-BE49-F238E27FC236}">
                    <a16:creationId xmlns:a16="http://schemas.microsoft.com/office/drawing/2014/main" id="{8D0D48CD-00BF-4E68-8D52-3F6292B39B6E}"/>
                  </a:ext>
                </a:extLst>
              </p:cNvPr>
              <p:cNvSpPr txBox="1"/>
              <p:nvPr/>
            </p:nvSpPr>
            <p:spPr>
              <a:xfrm>
                <a:off x="4189943" y="4164786"/>
                <a:ext cx="652743" cy="307777"/>
              </a:xfrm>
              <a:prstGeom prst="rect">
                <a:avLst/>
              </a:prstGeom>
              <a:noFill/>
            </p:spPr>
            <p:txBody>
              <a:bodyPr wrap="none" rtlCol="0">
                <a:spAutoFit/>
              </a:bodyPr>
              <a:lstStyle/>
              <a:p>
                <a:r>
                  <a:rPr lang="en-US" dirty="0"/>
                  <a:t>16MB</a:t>
                </a:r>
                <a:endParaRPr lang="ru-RU" dirty="0"/>
              </a:p>
            </p:txBody>
          </p:sp>
        </p:grpSp>
        <p:grpSp>
          <p:nvGrpSpPr>
            <p:cNvPr id="55" name="Group 54">
              <a:extLst>
                <a:ext uri="{FF2B5EF4-FFF2-40B4-BE49-F238E27FC236}">
                  <a16:creationId xmlns:a16="http://schemas.microsoft.com/office/drawing/2014/main" id="{6BF60B50-47B9-4B02-B867-1B19535E75CA}"/>
                </a:ext>
              </a:extLst>
            </p:cNvPr>
            <p:cNvGrpSpPr/>
            <p:nvPr/>
          </p:nvGrpSpPr>
          <p:grpSpPr>
            <a:xfrm>
              <a:off x="3666391" y="2867970"/>
              <a:ext cx="3647780" cy="826467"/>
              <a:chOff x="3666391" y="2867970"/>
              <a:chExt cx="3647780" cy="826467"/>
            </a:xfrm>
          </p:grpSpPr>
          <p:sp>
            <p:nvSpPr>
              <p:cNvPr id="53" name="Rectangle 52">
                <a:extLst>
                  <a:ext uri="{FF2B5EF4-FFF2-40B4-BE49-F238E27FC236}">
                    <a16:creationId xmlns:a16="http://schemas.microsoft.com/office/drawing/2014/main" id="{66AB5449-82E8-4C6D-8E79-A37201B75FFD}"/>
                  </a:ext>
                </a:extLst>
              </p:cNvPr>
              <p:cNvSpPr/>
              <p:nvPr/>
            </p:nvSpPr>
            <p:spPr>
              <a:xfrm>
                <a:off x="3666391" y="2867970"/>
                <a:ext cx="3647780"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TextBox 42">
                <a:extLst>
                  <a:ext uri="{FF2B5EF4-FFF2-40B4-BE49-F238E27FC236}">
                    <a16:creationId xmlns:a16="http://schemas.microsoft.com/office/drawing/2014/main" id="{D99C560F-822C-4DCF-A652-F4F735448BAE}"/>
                  </a:ext>
                </a:extLst>
              </p:cNvPr>
              <p:cNvSpPr txBox="1"/>
              <p:nvPr/>
            </p:nvSpPr>
            <p:spPr>
              <a:xfrm>
                <a:off x="5094385" y="3127314"/>
                <a:ext cx="652743" cy="307777"/>
              </a:xfrm>
              <a:prstGeom prst="rect">
                <a:avLst/>
              </a:prstGeom>
              <a:noFill/>
            </p:spPr>
            <p:txBody>
              <a:bodyPr wrap="none" rtlCol="0">
                <a:spAutoFit/>
              </a:bodyPr>
              <a:lstStyle/>
              <a:p>
                <a:r>
                  <a:rPr lang="en-US" dirty="0"/>
                  <a:t>32MB</a:t>
                </a:r>
                <a:endParaRPr lang="ru-RU" dirty="0"/>
              </a:p>
            </p:txBody>
          </p:sp>
        </p:grpSp>
        <p:grpSp>
          <p:nvGrpSpPr>
            <p:cNvPr id="58" name="Group 57">
              <a:extLst>
                <a:ext uri="{FF2B5EF4-FFF2-40B4-BE49-F238E27FC236}">
                  <a16:creationId xmlns:a16="http://schemas.microsoft.com/office/drawing/2014/main" id="{3B2B0B62-D650-48BB-87F0-321D650E6D07}"/>
                </a:ext>
              </a:extLst>
            </p:cNvPr>
            <p:cNvGrpSpPr/>
            <p:nvPr/>
          </p:nvGrpSpPr>
          <p:grpSpPr>
            <a:xfrm>
              <a:off x="7641981" y="2867968"/>
              <a:ext cx="3647780" cy="826467"/>
              <a:chOff x="3666391" y="2867970"/>
              <a:chExt cx="3647780" cy="826467"/>
            </a:xfrm>
          </p:grpSpPr>
          <p:sp>
            <p:nvSpPr>
              <p:cNvPr id="59" name="Rectangle 58">
                <a:extLst>
                  <a:ext uri="{FF2B5EF4-FFF2-40B4-BE49-F238E27FC236}">
                    <a16:creationId xmlns:a16="http://schemas.microsoft.com/office/drawing/2014/main" id="{AE313034-4FBC-4276-BAEF-39061345B0AC}"/>
                  </a:ext>
                </a:extLst>
              </p:cNvPr>
              <p:cNvSpPr/>
              <p:nvPr/>
            </p:nvSpPr>
            <p:spPr>
              <a:xfrm>
                <a:off x="3666391" y="2867970"/>
                <a:ext cx="3647780"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TextBox 59">
                <a:extLst>
                  <a:ext uri="{FF2B5EF4-FFF2-40B4-BE49-F238E27FC236}">
                    <a16:creationId xmlns:a16="http://schemas.microsoft.com/office/drawing/2014/main" id="{46312106-DD10-4862-A15B-8E5D43F50EEE}"/>
                  </a:ext>
                </a:extLst>
              </p:cNvPr>
              <p:cNvSpPr txBox="1"/>
              <p:nvPr/>
            </p:nvSpPr>
            <p:spPr>
              <a:xfrm>
                <a:off x="5094385" y="3127314"/>
                <a:ext cx="652743" cy="307777"/>
              </a:xfrm>
              <a:prstGeom prst="rect">
                <a:avLst/>
              </a:prstGeom>
              <a:noFill/>
            </p:spPr>
            <p:txBody>
              <a:bodyPr wrap="none" rtlCol="0">
                <a:spAutoFit/>
              </a:bodyPr>
              <a:lstStyle/>
              <a:p>
                <a:r>
                  <a:rPr lang="en-US" dirty="0"/>
                  <a:t>32MB</a:t>
                </a:r>
                <a:endParaRPr lang="ru-RU" dirty="0"/>
              </a:p>
            </p:txBody>
          </p:sp>
        </p:grpSp>
      </p:grpSp>
      <p:cxnSp>
        <p:nvCxnSpPr>
          <p:cNvPr id="61" name="Straight Connector 60">
            <a:extLst>
              <a:ext uri="{FF2B5EF4-FFF2-40B4-BE49-F238E27FC236}">
                <a16:creationId xmlns:a16="http://schemas.microsoft.com/office/drawing/2014/main" id="{0AE64DD0-8164-4E4C-8DFB-091D7D58D177}"/>
              </a:ext>
            </a:extLst>
          </p:cNvPr>
          <p:cNvCxnSpPr/>
          <p:nvPr/>
        </p:nvCxnSpPr>
        <p:spPr>
          <a:xfrm>
            <a:off x="3505200" y="1969477"/>
            <a:ext cx="7954108"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Arrow: Down 61">
            <a:extLst>
              <a:ext uri="{FF2B5EF4-FFF2-40B4-BE49-F238E27FC236}">
                <a16:creationId xmlns:a16="http://schemas.microsoft.com/office/drawing/2014/main" id="{43EA0BDB-4D36-470C-AFAF-9400E755F976}"/>
              </a:ext>
            </a:extLst>
          </p:cNvPr>
          <p:cNvSpPr/>
          <p:nvPr/>
        </p:nvSpPr>
        <p:spPr>
          <a:xfrm rot="10800000">
            <a:off x="7239938" y="1400909"/>
            <a:ext cx="484632" cy="56856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TextBox 62">
            <a:extLst>
              <a:ext uri="{FF2B5EF4-FFF2-40B4-BE49-F238E27FC236}">
                <a16:creationId xmlns:a16="http://schemas.microsoft.com/office/drawing/2014/main" id="{4EF6FE9E-28FE-4050-B1AA-11C7D871980C}"/>
              </a:ext>
            </a:extLst>
          </p:cNvPr>
          <p:cNvSpPr txBox="1"/>
          <p:nvPr/>
        </p:nvSpPr>
        <p:spPr>
          <a:xfrm>
            <a:off x="7724570" y="1540097"/>
            <a:ext cx="721672"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brk</a:t>
            </a:r>
            <a:r>
              <a:rPr lang="en-US" dirty="0">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cxnSp>
        <p:nvCxnSpPr>
          <p:cNvPr id="66" name="Straight Connector 65">
            <a:extLst>
              <a:ext uri="{FF2B5EF4-FFF2-40B4-BE49-F238E27FC236}">
                <a16:creationId xmlns:a16="http://schemas.microsoft.com/office/drawing/2014/main" id="{6FFB06F3-9DB2-4A2F-84E9-DF9D00EEA7FD}"/>
              </a:ext>
            </a:extLst>
          </p:cNvPr>
          <p:cNvCxnSpPr/>
          <p:nvPr/>
        </p:nvCxnSpPr>
        <p:spPr>
          <a:xfrm>
            <a:off x="3505200" y="5615354"/>
            <a:ext cx="7954108"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84608DA-4221-4A68-AB5F-12C4E8AAF0B2}"/>
              </a:ext>
            </a:extLst>
          </p:cNvPr>
          <p:cNvSpPr txBox="1"/>
          <p:nvPr/>
        </p:nvSpPr>
        <p:spPr>
          <a:xfrm>
            <a:off x="10200630" y="1588204"/>
            <a:ext cx="1258678"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0xffffffff</a:t>
            </a:r>
            <a:endParaRPr lang="ru-RU"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6785538F-DA2F-4D9A-86F7-977E01877DF7}"/>
              </a:ext>
            </a:extLst>
          </p:cNvPr>
          <p:cNvSpPr txBox="1"/>
          <p:nvPr/>
        </p:nvSpPr>
        <p:spPr>
          <a:xfrm>
            <a:off x="10952438" y="5821697"/>
            <a:ext cx="50687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a:t>
            </a:r>
            <a:endParaRPr lang="ru-RU" dirty="0">
              <a:latin typeface="Courier New" panose="02070309020205020404" pitchFamily="49" charset="0"/>
              <a:cs typeface="Courier New" panose="02070309020205020404" pitchFamily="49" charset="0"/>
            </a:endParaRPr>
          </a:p>
        </p:txBody>
      </p:sp>
      <p:sp>
        <p:nvSpPr>
          <p:cNvPr id="69" name="TextBox 68">
            <a:extLst>
              <a:ext uri="{FF2B5EF4-FFF2-40B4-BE49-F238E27FC236}">
                <a16:creationId xmlns:a16="http://schemas.microsoft.com/office/drawing/2014/main" id="{2BE52A06-1471-429C-B0E4-0E80EE8C9F60}"/>
              </a:ext>
            </a:extLst>
          </p:cNvPr>
          <p:cNvSpPr txBox="1"/>
          <p:nvPr/>
        </p:nvSpPr>
        <p:spPr>
          <a:xfrm>
            <a:off x="7942901" y="6123977"/>
            <a:ext cx="2654894"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malloc(8 *1024 * 1024);</a:t>
            </a:r>
            <a:endParaRPr lang="ru-RU" dirty="0">
              <a:latin typeface="Courier New" panose="02070309020205020404" pitchFamily="49" charset="0"/>
              <a:cs typeface="Courier New" panose="02070309020205020404" pitchFamily="49" charset="0"/>
            </a:endParaRPr>
          </a:p>
        </p:txBody>
      </p:sp>
      <p:cxnSp>
        <p:nvCxnSpPr>
          <p:cNvPr id="65" name="Straight Arrow Connector 64">
            <a:extLst>
              <a:ext uri="{FF2B5EF4-FFF2-40B4-BE49-F238E27FC236}">
                <a16:creationId xmlns:a16="http://schemas.microsoft.com/office/drawing/2014/main" id="{7735BDC6-547B-4147-A504-88A6A8F05B41}"/>
              </a:ext>
            </a:extLst>
          </p:cNvPr>
          <p:cNvCxnSpPr>
            <a:stCxn id="30" idx="2"/>
            <a:endCxn id="69" idx="0"/>
          </p:cNvCxnSpPr>
          <p:nvPr/>
        </p:nvCxnSpPr>
        <p:spPr>
          <a:xfrm>
            <a:off x="8971825" y="5257771"/>
            <a:ext cx="298523" cy="86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8F68DF-D184-4DCB-ADD4-26C1AEB6C995}"/>
              </a:ext>
            </a:extLst>
          </p:cNvPr>
          <p:cNvSpPr txBox="1"/>
          <p:nvPr/>
        </p:nvSpPr>
        <p:spPr>
          <a:xfrm>
            <a:off x="3119515" y="6067686"/>
            <a:ext cx="2654894"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malloc(8 *1024 * 1024);</a:t>
            </a:r>
            <a:endParaRPr lang="ru-RU" dirty="0">
              <a:latin typeface="Courier New" panose="02070309020205020404" pitchFamily="49" charset="0"/>
              <a:cs typeface="Courier New" panose="02070309020205020404" pitchFamily="49" charset="0"/>
            </a:endParaRPr>
          </a:p>
        </p:txBody>
      </p:sp>
      <p:cxnSp>
        <p:nvCxnSpPr>
          <p:cNvPr id="71" name="Straight Arrow Connector 70">
            <a:extLst>
              <a:ext uri="{FF2B5EF4-FFF2-40B4-BE49-F238E27FC236}">
                <a16:creationId xmlns:a16="http://schemas.microsoft.com/office/drawing/2014/main" id="{2C6509A1-4B53-4DD7-BEF2-6A141AC2E336}"/>
              </a:ext>
            </a:extLst>
          </p:cNvPr>
          <p:cNvCxnSpPr>
            <a:stCxn id="45" idx="2"/>
            <a:endCxn id="72" idx="0"/>
          </p:cNvCxnSpPr>
          <p:nvPr/>
        </p:nvCxnSpPr>
        <p:spPr>
          <a:xfrm flipH="1">
            <a:off x="4446962" y="4251263"/>
            <a:ext cx="1972442" cy="1816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43FD658-A467-4AA1-A3B5-71AB2F5841C8}"/>
              </a:ext>
            </a:extLst>
          </p:cNvPr>
          <p:cNvSpPr txBox="1"/>
          <p:nvPr/>
        </p:nvSpPr>
        <p:spPr>
          <a:xfrm>
            <a:off x="832882" y="4004931"/>
            <a:ext cx="2162772" cy="1477328"/>
          </a:xfrm>
          <a:prstGeom prst="rect">
            <a:avLst/>
          </a:prstGeom>
          <a:noFill/>
        </p:spPr>
        <p:txBody>
          <a:bodyPr wrap="none" rtlCol="0">
            <a:spAutoFit/>
          </a:bodyPr>
          <a:lstStyle/>
          <a:p>
            <a:r>
              <a:rPr lang="en-US" sz="1800" dirty="0"/>
              <a:t>Slab-</a:t>
            </a:r>
            <a:r>
              <a:rPr lang="ru-RU" sz="1800" dirty="0" err="1"/>
              <a:t>аллокатор</a:t>
            </a:r>
            <a:br>
              <a:rPr lang="ru-RU" sz="1800" dirty="0"/>
            </a:br>
            <a:br>
              <a:rPr lang="ru-RU" sz="1800" dirty="0"/>
            </a:br>
            <a:r>
              <a:rPr lang="ru-RU" sz="1800" dirty="0"/>
              <a:t>Нарезка больших</a:t>
            </a:r>
            <a:br>
              <a:rPr lang="ru-RU" sz="1800" dirty="0"/>
            </a:br>
            <a:r>
              <a:rPr lang="ru-RU" sz="1800" dirty="0"/>
              <a:t>кусков памяти для</a:t>
            </a:r>
            <a:br>
              <a:rPr lang="ru-RU" sz="1800" dirty="0"/>
            </a:br>
            <a:r>
              <a:rPr lang="ru-RU" sz="1800" dirty="0"/>
              <a:t>мелких </a:t>
            </a:r>
            <a:r>
              <a:rPr lang="ru-RU" sz="1800" dirty="0" err="1"/>
              <a:t>аллокаций</a:t>
            </a:r>
            <a:endParaRPr lang="ru-RU" sz="1800" dirty="0"/>
          </a:p>
        </p:txBody>
      </p:sp>
      <p:sp>
        <p:nvSpPr>
          <p:cNvPr id="74" name="TextBox 73">
            <a:extLst>
              <a:ext uri="{FF2B5EF4-FFF2-40B4-BE49-F238E27FC236}">
                <a16:creationId xmlns:a16="http://schemas.microsoft.com/office/drawing/2014/main" id="{7C0D220D-6DBE-4484-9F42-AA1FCF2B6BC6}"/>
              </a:ext>
            </a:extLst>
          </p:cNvPr>
          <p:cNvSpPr txBox="1"/>
          <p:nvPr/>
        </p:nvSpPr>
        <p:spPr>
          <a:xfrm>
            <a:off x="892564" y="1685193"/>
            <a:ext cx="2547492"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void</a:t>
            </a:r>
          </a:p>
          <a:p>
            <a:r>
              <a:rPr lang="en-US" dirty="0">
                <a:latin typeface="Courier New" panose="02070309020205020404" pitchFamily="49" charset="0"/>
                <a:cs typeface="Courier New" panose="02070309020205020404" pitchFamily="49" charset="0"/>
              </a:rPr>
              <a:t>free(void *</a:t>
            </a:r>
            <a:r>
              <a:rPr lang="en-US" dirty="0" err="1">
                <a:latin typeface="Courier New" panose="02070309020205020404" pitchFamily="49" charset="0"/>
                <a:cs typeface="Courier New" panose="02070309020205020404" pitchFamily="49" charset="0"/>
              </a:rPr>
              <a:t>ptr</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void *</a:t>
            </a:r>
          </a:p>
          <a:p>
            <a:r>
              <a:rPr lang="en-US" dirty="0">
                <a:latin typeface="Courier New" panose="02070309020205020404" pitchFamily="49" charset="0"/>
                <a:cs typeface="Courier New" panose="02070309020205020404" pitchFamily="49" charset="0"/>
              </a:rPr>
              <a:t>malloc(</a:t>
            </a:r>
            <a:r>
              <a:rPr lang="en-US" dirty="0" err="1">
                <a:latin typeface="Courier New" panose="02070309020205020404" pitchFamily="49" charset="0"/>
                <a:cs typeface="Courier New" panose="02070309020205020404" pitchFamily="49" charset="0"/>
              </a:rPr>
              <a:t>size_t</a:t>
            </a:r>
            <a:r>
              <a:rPr lang="en-US" dirty="0">
                <a:latin typeface="Courier New" panose="02070309020205020404" pitchFamily="49" charset="0"/>
                <a:cs typeface="Courier New" panose="02070309020205020404" pitchFamily="49" charset="0"/>
              </a:rPr>
              <a:t> size);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void *</a:t>
            </a:r>
          </a:p>
          <a:p>
            <a:r>
              <a:rPr lang="en-US" dirty="0" err="1">
                <a:latin typeface="Courier New" panose="02070309020205020404" pitchFamily="49" charset="0"/>
                <a:cs typeface="Courier New" panose="02070309020205020404" pitchFamily="49" charset="0"/>
              </a:rPr>
              <a:t>brk</a:t>
            </a:r>
            <a:r>
              <a:rPr lang="en-US" dirty="0">
                <a:latin typeface="Courier New" panose="02070309020205020404" pitchFamily="49" charset="0"/>
                <a:cs typeface="Courier New" panose="02070309020205020404" pitchFamily="49" charset="0"/>
              </a:rPr>
              <a:t>(const void *</a:t>
            </a:r>
            <a:r>
              <a:rPr lang="en-US" dirty="0" err="1">
                <a:latin typeface="Courier New" panose="02070309020205020404" pitchFamily="49" charset="0"/>
                <a:cs typeface="Courier New" panose="02070309020205020404" pitchFamily="49" charset="0"/>
              </a:rPr>
              <a:t>addr</a:t>
            </a:r>
            <a:r>
              <a:rPr lang="en-US" dirty="0">
                <a:latin typeface="Courier New" panose="02070309020205020404" pitchFamily="49" charset="0"/>
                <a:cs typeface="Courier New" panose="02070309020205020404" pitchFamily="49" charset="0"/>
              </a:rPr>
              <a:t>);</a:t>
            </a:r>
          </a:p>
          <a:p>
            <a:endParaRPr lang="ru-RU" dirty="0">
              <a:latin typeface="Courier New" panose="02070309020205020404" pitchFamily="49" charset="0"/>
              <a:cs typeface="Courier New" panose="02070309020205020404" pitchFamily="49"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79ee40d3c7_0_55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Секция .mmap</a:t>
            </a:r>
            <a:endParaRPr/>
          </a:p>
        </p:txBody>
      </p:sp>
      <p:sp>
        <p:nvSpPr>
          <p:cNvPr id="392" name="Google Shape;392;g79ee40d3c7_0_55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25</a:t>
            </a:fld>
            <a:endParaRPr/>
          </a:p>
        </p:txBody>
      </p:sp>
      <p:sp>
        <p:nvSpPr>
          <p:cNvPr id="4" name="TextBox 3">
            <a:extLst>
              <a:ext uri="{FF2B5EF4-FFF2-40B4-BE49-F238E27FC236}">
                <a16:creationId xmlns:a16="http://schemas.microsoft.com/office/drawing/2014/main" id="{0D04DA51-295A-4BAF-A3FE-6BF302382C8A}"/>
              </a:ext>
            </a:extLst>
          </p:cNvPr>
          <p:cNvSpPr txBox="1"/>
          <p:nvPr/>
        </p:nvSpPr>
        <p:spPr>
          <a:xfrm>
            <a:off x="1830353" y="1957481"/>
            <a:ext cx="1043876"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malloc()</a:t>
            </a:r>
            <a:endParaRPr lang="ru-RU"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244DE3E2-2F1B-46B8-97C2-A9A01A407B0E}"/>
              </a:ext>
            </a:extLst>
          </p:cNvPr>
          <p:cNvSpPr txBox="1"/>
          <p:nvPr/>
        </p:nvSpPr>
        <p:spPr>
          <a:xfrm>
            <a:off x="5294522" y="1957482"/>
            <a:ext cx="1107996"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mmap</a:t>
            </a:r>
            <a:r>
              <a:rPr lang="en-US" sz="2000" dirty="0">
                <a:latin typeface="Courier New" panose="02070309020205020404" pitchFamily="49" charset="0"/>
                <a:cs typeface="Courier New" panose="02070309020205020404" pitchFamily="49" charset="0"/>
              </a:rPr>
              <a:t>()</a:t>
            </a:r>
            <a:endParaRPr lang="ru-RU" sz="20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9A1AE60-BF66-45CA-9FEA-B37191F19ABC}"/>
              </a:ext>
            </a:extLst>
          </p:cNvPr>
          <p:cNvSpPr txBox="1"/>
          <p:nvPr/>
        </p:nvSpPr>
        <p:spPr>
          <a:xfrm>
            <a:off x="8623876" y="1957481"/>
            <a:ext cx="1415772"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dlopen</a:t>
            </a:r>
            <a:r>
              <a:rPr lang="en-US" sz="2000" dirty="0">
                <a:latin typeface="Courier New" panose="02070309020205020404" pitchFamily="49" charset="0"/>
                <a:cs typeface="Courier New" panose="02070309020205020404" pitchFamily="49" charset="0"/>
              </a:rPr>
              <a:t>()</a:t>
            </a:r>
            <a:endParaRPr lang="ru-RU" sz="20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E8FD7D33-F519-4D24-BDB6-853F587654F2}"/>
              </a:ext>
            </a:extLst>
          </p:cNvPr>
          <p:cNvSpPr txBox="1"/>
          <p:nvPr/>
        </p:nvSpPr>
        <p:spPr>
          <a:xfrm>
            <a:off x="979097" y="3166135"/>
            <a:ext cx="95410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.heap</a:t>
            </a:r>
            <a:endParaRPr lang="ru-RU" sz="2000" b="1"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090430AB-B73A-4A2E-ACDE-A3293D4C06C3}"/>
              </a:ext>
            </a:extLst>
          </p:cNvPr>
          <p:cNvSpPr txBox="1"/>
          <p:nvPr/>
        </p:nvSpPr>
        <p:spPr>
          <a:xfrm>
            <a:off x="8866393" y="3166135"/>
            <a:ext cx="95410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mmap</a:t>
            </a:r>
            <a:endParaRPr lang="ru-RU" sz="2000" b="1" dirty="0">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C4D1F145-6830-4141-BD41-23996C09819C}"/>
              </a:ext>
            </a:extLst>
          </p:cNvPr>
          <p:cNvCxnSpPr>
            <a:cxnSpLocks/>
            <a:stCxn id="4" idx="2"/>
          </p:cNvCxnSpPr>
          <p:nvPr/>
        </p:nvCxnSpPr>
        <p:spPr>
          <a:xfrm>
            <a:off x="2352291" y="2265258"/>
            <a:ext cx="6485068" cy="1100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36DB78C-A9C1-4B5F-99D9-B826DDD7502E}"/>
              </a:ext>
            </a:extLst>
          </p:cNvPr>
          <p:cNvCxnSpPr>
            <a:stCxn id="5" idx="2"/>
            <a:endCxn id="8" idx="0"/>
          </p:cNvCxnSpPr>
          <p:nvPr/>
        </p:nvCxnSpPr>
        <p:spPr>
          <a:xfrm>
            <a:off x="5848520" y="2357592"/>
            <a:ext cx="3494927" cy="808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0F2188-F511-4305-A7C2-CEAD3D77CF98}"/>
              </a:ext>
            </a:extLst>
          </p:cNvPr>
          <p:cNvCxnSpPr>
            <a:stCxn id="6" idx="2"/>
            <a:endCxn id="8" idx="0"/>
          </p:cNvCxnSpPr>
          <p:nvPr/>
        </p:nvCxnSpPr>
        <p:spPr>
          <a:xfrm>
            <a:off x="9331762" y="2357591"/>
            <a:ext cx="11685" cy="808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BF347D-CD2D-471A-B139-F0FC1848A14E}"/>
              </a:ext>
            </a:extLst>
          </p:cNvPr>
          <p:cNvCxnSpPr>
            <a:stCxn id="4" idx="2"/>
            <a:endCxn id="7" idx="0"/>
          </p:cNvCxnSpPr>
          <p:nvPr/>
        </p:nvCxnSpPr>
        <p:spPr>
          <a:xfrm flipH="1">
            <a:off x="1456151" y="2265258"/>
            <a:ext cx="896140" cy="900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19E193D-3246-4EF5-A66D-535A32725FA1}"/>
              </a:ext>
            </a:extLst>
          </p:cNvPr>
          <p:cNvSpPr txBox="1"/>
          <p:nvPr/>
        </p:nvSpPr>
        <p:spPr>
          <a:xfrm>
            <a:off x="1952272" y="2649407"/>
            <a:ext cx="829073"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&lt; 32MB</a:t>
            </a:r>
            <a:endParaRPr lang="ru-RU" dirty="0">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A40120E2-B5BF-4F11-A70F-A8B64A77D158}"/>
              </a:ext>
            </a:extLst>
          </p:cNvPr>
          <p:cNvSpPr txBox="1"/>
          <p:nvPr/>
        </p:nvSpPr>
        <p:spPr>
          <a:xfrm>
            <a:off x="6277574" y="2649407"/>
            <a:ext cx="936475"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&gt;= 32MB</a:t>
            </a:r>
            <a:endParaRPr lang="ru-RU" dirty="0">
              <a:latin typeface="Courier New" panose="02070309020205020404" pitchFamily="49" charset="0"/>
              <a:cs typeface="Courier New" panose="02070309020205020404" pitchFamily="49"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79ee40d3c7_0_56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Секции в ядре (1/2)</a:t>
            </a:r>
            <a:endParaRPr/>
          </a:p>
        </p:txBody>
      </p:sp>
      <p:sp>
        <p:nvSpPr>
          <p:cNvPr id="398" name="Google Shape;398;g79ee40d3c7_0_56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26</a:t>
            </a:fld>
            <a:endParaRPr/>
          </a:p>
        </p:txBody>
      </p:sp>
      <p:sp>
        <p:nvSpPr>
          <p:cNvPr id="2" name="Rectangle 1">
            <a:extLst>
              <a:ext uri="{FF2B5EF4-FFF2-40B4-BE49-F238E27FC236}">
                <a16:creationId xmlns:a16="http://schemas.microsoft.com/office/drawing/2014/main" id="{90BB94B8-89E2-46A4-88D6-188B283D20E5}"/>
              </a:ext>
            </a:extLst>
          </p:cNvPr>
          <p:cNvSpPr/>
          <p:nvPr/>
        </p:nvSpPr>
        <p:spPr>
          <a:xfrm>
            <a:off x="1359877" y="1667361"/>
            <a:ext cx="6096000" cy="3323987"/>
          </a:xfrm>
          <a:prstGeom prst="rect">
            <a:avLst/>
          </a:prstGeom>
        </p:spPr>
        <p:txBody>
          <a:bodyPr>
            <a:spAutoFit/>
          </a:bodyPr>
          <a:lstStyle/>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 17.03.2021</a:t>
            </a:r>
          </a:p>
          <a:p>
            <a:r>
              <a:rPr lang="ru-RU" dirty="0">
                <a:latin typeface="Courier New" panose="02070309020205020404" pitchFamily="49" charset="0"/>
                <a:cs typeface="Courier New" panose="02070309020205020404" pitchFamily="49" charset="0"/>
              </a:rPr>
              <a:t> * 186 </a:t>
            </a:r>
            <a:r>
              <a:rPr lang="ru-RU" dirty="0" err="1">
                <a:latin typeface="Courier New" panose="02070309020205020404" pitchFamily="49" charset="0"/>
                <a:cs typeface="Courier New" panose="02070309020205020404" pitchFamily="49" charset="0"/>
              </a:rPr>
              <a:t>lines</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p>
          <a:p>
            <a:r>
              <a:rPr lang="ru-RU" dirty="0" err="1">
                <a:latin typeface="Courier New" panose="02070309020205020404" pitchFamily="49" charset="0"/>
                <a:cs typeface="Courier New" panose="02070309020205020404" pitchFamily="49" charset="0"/>
              </a:rPr>
              <a:t>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mm_struct</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vm_area_struct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mmap</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task_size</a:t>
            </a:r>
            <a:r>
              <a:rPr lang="ru-RU" dirty="0">
                <a:latin typeface="Courier New" panose="02070309020205020404" pitchFamily="49" charset="0"/>
                <a:cs typeface="Courier New" panose="02070309020205020404" pitchFamily="49" charset="0"/>
              </a:rPr>
              <a:t>;</a:t>
            </a:r>
          </a:p>
          <a:p>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start_code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end_code</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start_data</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end_data</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start_brk</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brk</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start_stack</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arg_start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arg_end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env_start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env_end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5D0DE57B-B978-44C5-9B14-2137C672CBD8}"/>
              </a:ext>
            </a:extLst>
          </p:cNvPr>
          <p:cNvSpPr txBox="1"/>
          <p:nvPr/>
        </p:nvSpPr>
        <p:spPr>
          <a:xfrm>
            <a:off x="1987062" y="5468815"/>
            <a:ext cx="3012363" cy="307777"/>
          </a:xfrm>
          <a:prstGeom prst="rect">
            <a:avLst/>
          </a:prstGeom>
          <a:noFill/>
        </p:spPr>
        <p:txBody>
          <a:bodyPr wrap="none" rtlCol="0">
            <a:spAutoFit/>
          </a:bodyPr>
          <a:lstStyle/>
          <a:p>
            <a:r>
              <a:rPr lang="ru-RU" dirty="0"/>
              <a:t>Память процесса - все сегменты</a:t>
            </a:r>
          </a:p>
        </p:txBody>
      </p:sp>
      <p:sp>
        <p:nvSpPr>
          <p:cNvPr id="5" name="Speech Bubble: Rectangle 4">
            <a:extLst>
              <a:ext uri="{FF2B5EF4-FFF2-40B4-BE49-F238E27FC236}">
                <a16:creationId xmlns:a16="http://schemas.microsoft.com/office/drawing/2014/main" id="{1BA72507-CDCD-4113-AD9D-D6A3220848DA}"/>
              </a:ext>
            </a:extLst>
          </p:cNvPr>
          <p:cNvSpPr/>
          <p:nvPr/>
        </p:nvSpPr>
        <p:spPr>
          <a:xfrm>
            <a:off x="4542224" y="2089886"/>
            <a:ext cx="1553775" cy="612648"/>
          </a:xfrm>
          <a:prstGeom prst="wedgeRectCallout">
            <a:avLst>
              <a:gd name="adj1" fmla="val -55916"/>
              <a:gd name="adj2" fmla="val 998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Размер памяти процесса</a:t>
            </a:r>
          </a:p>
        </p:txBody>
      </p:sp>
      <p:sp>
        <p:nvSpPr>
          <p:cNvPr id="10" name="Speech Bubble: Rectangle 9">
            <a:extLst>
              <a:ext uri="{FF2B5EF4-FFF2-40B4-BE49-F238E27FC236}">
                <a16:creationId xmlns:a16="http://schemas.microsoft.com/office/drawing/2014/main" id="{614C11D0-8F8E-4841-9AC5-E6FB516DAB65}"/>
              </a:ext>
            </a:extLst>
          </p:cNvPr>
          <p:cNvSpPr/>
          <p:nvPr/>
        </p:nvSpPr>
        <p:spPr>
          <a:xfrm>
            <a:off x="5269054" y="1908179"/>
            <a:ext cx="1553775" cy="612648"/>
          </a:xfrm>
          <a:prstGeom prst="wedgeRectCallout">
            <a:avLst>
              <a:gd name="adj1" fmla="val -55916"/>
              <a:gd name="adj2" fmla="val 998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Список сегментов</a:t>
            </a:r>
          </a:p>
        </p:txBody>
      </p:sp>
      <p:sp>
        <p:nvSpPr>
          <p:cNvPr id="11" name="Speech Bubble: Rectangle 10">
            <a:extLst>
              <a:ext uri="{FF2B5EF4-FFF2-40B4-BE49-F238E27FC236}">
                <a16:creationId xmlns:a16="http://schemas.microsoft.com/office/drawing/2014/main" id="{9D39A3EF-53CB-4EE9-B63C-B9ABA202F5AA}"/>
              </a:ext>
            </a:extLst>
          </p:cNvPr>
          <p:cNvSpPr/>
          <p:nvPr/>
        </p:nvSpPr>
        <p:spPr>
          <a:xfrm>
            <a:off x="286747" y="5203481"/>
            <a:ext cx="1794099" cy="699087"/>
          </a:xfrm>
          <a:prstGeom prst="wedgeRectCallout">
            <a:avLst>
              <a:gd name="adj1" fmla="val 77629"/>
              <a:gd name="adj2" fmla="val -12215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Адреса сегментов</a:t>
            </a:r>
            <a:r>
              <a:rPr lang="en-US" dirty="0">
                <a:solidFill>
                  <a:schemeClr val="tx1"/>
                </a:solidFill>
              </a:rPr>
              <a:t>, .text, .data, .heap, .stack, .env</a:t>
            </a:r>
            <a:r>
              <a:rPr lang="ru-RU" dirty="0">
                <a:solidFill>
                  <a:schemeClr val="tx1"/>
                </a:solidFill>
              </a:rPr>
              <a:t> </a:t>
            </a:r>
          </a:p>
        </p:txBody>
      </p:sp>
      <p:sp>
        <p:nvSpPr>
          <p:cNvPr id="12" name="Rectangle 11">
            <a:extLst>
              <a:ext uri="{FF2B5EF4-FFF2-40B4-BE49-F238E27FC236}">
                <a16:creationId xmlns:a16="http://schemas.microsoft.com/office/drawing/2014/main" id="{1DF03B8D-6312-45FC-B3ED-42D12B19449C}"/>
              </a:ext>
            </a:extLst>
          </p:cNvPr>
          <p:cNvSpPr/>
          <p:nvPr/>
        </p:nvSpPr>
        <p:spPr>
          <a:xfrm>
            <a:off x="6957176" y="1612419"/>
            <a:ext cx="6096000" cy="3108543"/>
          </a:xfrm>
          <a:prstGeom prst="rect">
            <a:avLst/>
          </a:prstGeom>
        </p:spPr>
        <p:txBody>
          <a:bodyPr>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17.03.2021</a:t>
            </a:r>
          </a:p>
          <a:p>
            <a:r>
              <a:rPr lang="en-US" dirty="0">
                <a:latin typeface="Courier New" panose="02070309020205020404" pitchFamily="49" charset="0"/>
                <a:cs typeface="Courier New" panose="02070309020205020404" pitchFamily="49" charset="0"/>
              </a:rPr>
              <a:t> * 80 lines.</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struct </a:t>
            </a:r>
            <a:r>
              <a:rPr lang="en-US" dirty="0" err="1">
                <a:latin typeface="Courier New" panose="02070309020205020404" pitchFamily="49" charset="0"/>
                <a:cs typeface="Courier New" panose="02070309020205020404" pitchFamily="49" charset="0"/>
              </a:rPr>
              <a:t>vm_area_struct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unsigned long </a:t>
            </a:r>
            <a:r>
              <a:rPr lang="en-US" dirty="0" err="1">
                <a:latin typeface="Courier New" panose="02070309020205020404" pitchFamily="49" charset="0"/>
                <a:cs typeface="Courier New" panose="02070309020205020404" pitchFamily="49" charset="0"/>
              </a:rPr>
              <a:t>vm_start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unsigned long </a:t>
            </a:r>
            <a:r>
              <a:rPr lang="en-US" dirty="0" err="1">
                <a:latin typeface="Courier New" panose="02070309020205020404" pitchFamily="49" charset="0"/>
                <a:cs typeface="Courier New" panose="02070309020205020404" pitchFamily="49" charset="0"/>
              </a:rPr>
              <a:t>vm_end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struct </a:t>
            </a:r>
            <a:r>
              <a:rPr lang="en-US" dirty="0" err="1">
                <a:latin typeface="Courier New" panose="02070309020205020404" pitchFamily="49" charset="0"/>
                <a:cs typeface="Courier New" panose="02070309020205020404" pitchFamily="49" charset="0"/>
              </a:rPr>
              <a:t>vm_area_struct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vm_next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struct </a:t>
            </a:r>
            <a:r>
              <a:rPr lang="en-US" dirty="0" err="1">
                <a:latin typeface="Courier New" panose="02070309020205020404" pitchFamily="49" charset="0"/>
                <a:cs typeface="Courier New" panose="02070309020205020404" pitchFamily="49" charset="0"/>
              </a:rPr>
              <a:t>vm_area_struct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vm_prev</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unsigned long </a:t>
            </a:r>
            <a:r>
              <a:rPr lang="en-US" dirty="0" err="1">
                <a:latin typeface="Courier New" panose="02070309020205020404" pitchFamily="49" charset="0"/>
                <a:cs typeface="Courier New" panose="02070309020205020404" pitchFamily="49" charset="0"/>
              </a:rPr>
              <a:t>vm_flags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struct file * </a:t>
            </a:r>
            <a:r>
              <a:rPr lang="en-US" dirty="0" err="1">
                <a:latin typeface="Courier New" panose="02070309020205020404" pitchFamily="49" charset="0"/>
                <a:cs typeface="Courier New" panose="02070309020205020404" pitchFamily="49" charset="0"/>
              </a:rPr>
              <a:t>vm_file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void * </a:t>
            </a:r>
            <a:r>
              <a:rPr lang="en-US" dirty="0" err="1">
                <a:latin typeface="Courier New" panose="02070309020205020404" pitchFamily="49" charset="0"/>
                <a:cs typeface="Courier New" panose="02070309020205020404" pitchFamily="49" charset="0"/>
              </a:rPr>
              <a:t>vm_private_data</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25E616C5-CF2D-427E-AD38-01EEE1D1E50D}"/>
              </a:ext>
            </a:extLst>
          </p:cNvPr>
          <p:cNvSpPr txBox="1"/>
          <p:nvPr/>
        </p:nvSpPr>
        <p:spPr>
          <a:xfrm>
            <a:off x="7344508" y="5468814"/>
            <a:ext cx="1337226" cy="307777"/>
          </a:xfrm>
          <a:prstGeom prst="rect">
            <a:avLst/>
          </a:prstGeom>
          <a:noFill/>
        </p:spPr>
        <p:txBody>
          <a:bodyPr wrap="none" rtlCol="0">
            <a:spAutoFit/>
          </a:bodyPr>
          <a:lstStyle/>
          <a:p>
            <a:r>
              <a:rPr lang="ru-RU" dirty="0"/>
              <a:t>Один сегмент</a:t>
            </a:r>
          </a:p>
        </p:txBody>
      </p:sp>
      <p:sp>
        <p:nvSpPr>
          <p:cNvPr id="14" name="Speech Bubble: Rectangle 13">
            <a:extLst>
              <a:ext uri="{FF2B5EF4-FFF2-40B4-BE49-F238E27FC236}">
                <a16:creationId xmlns:a16="http://schemas.microsoft.com/office/drawing/2014/main" id="{DC58D3E2-CA06-4237-8767-FAD13778C9D6}"/>
              </a:ext>
            </a:extLst>
          </p:cNvPr>
          <p:cNvSpPr/>
          <p:nvPr/>
        </p:nvSpPr>
        <p:spPr>
          <a:xfrm>
            <a:off x="9811279" y="1823571"/>
            <a:ext cx="1553775" cy="612648"/>
          </a:xfrm>
          <a:prstGeom prst="wedgeRectCallout">
            <a:avLst>
              <a:gd name="adj1" fmla="val -43467"/>
              <a:gd name="adj2" fmla="val 13425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Границы сегмента</a:t>
            </a:r>
          </a:p>
        </p:txBody>
      </p:sp>
      <p:sp>
        <p:nvSpPr>
          <p:cNvPr id="15" name="Speech Bubble: Rectangle 14">
            <a:extLst>
              <a:ext uri="{FF2B5EF4-FFF2-40B4-BE49-F238E27FC236}">
                <a16:creationId xmlns:a16="http://schemas.microsoft.com/office/drawing/2014/main" id="{49432D00-CD70-4F54-8C4E-11B6AAF53678}"/>
              </a:ext>
            </a:extLst>
          </p:cNvPr>
          <p:cNvSpPr/>
          <p:nvPr/>
        </p:nvSpPr>
        <p:spPr>
          <a:xfrm>
            <a:off x="7590224" y="4311109"/>
            <a:ext cx="1553775" cy="612648"/>
          </a:xfrm>
          <a:prstGeom prst="wedgeRectCallout">
            <a:avLst>
              <a:gd name="adj1" fmla="val 132706"/>
              <a:gd name="adj2" fmla="val -1996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Соседи</a:t>
            </a:r>
          </a:p>
        </p:txBody>
      </p:sp>
      <p:sp>
        <p:nvSpPr>
          <p:cNvPr id="16" name="Speech Bubble: Rectangle 15">
            <a:extLst>
              <a:ext uri="{FF2B5EF4-FFF2-40B4-BE49-F238E27FC236}">
                <a16:creationId xmlns:a16="http://schemas.microsoft.com/office/drawing/2014/main" id="{61A5C163-6ACD-4689-B280-5AE346B293AF}"/>
              </a:ext>
            </a:extLst>
          </p:cNvPr>
          <p:cNvSpPr/>
          <p:nvPr/>
        </p:nvSpPr>
        <p:spPr>
          <a:xfrm>
            <a:off x="9647156" y="4378700"/>
            <a:ext cx="1553775" cy="612648"/>
          </a:xfrm>
          <a:prstGeom prst="wedgeRectCallout">
            <a:avLst>
              <a:gd name="adj1" fmla="val -41958"/>
              <a:gd name="adj2" fmla="val -1097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Содержимое</a:t>
            </a:r>
          </a:p>
        </p:txBody>
      </p:sp>
      <p:sp>
        <p:nvSpPr>
          <p:cNvPr id="17" name="Speech Bubble: Rectangle 16">
            <a:extLst>
              <a:ext uri="{FF2B5EF4-FFF2-40B4-BE49-F238E27FC236}">
                <a16:creationId xmlns:a16="http://schemas.microsoft.com/office/drawing/2014/main" id="{064BA757-16BA-419D-B44E-6EF8092D5878}"/>
              </a:ext>
            </a:extLst>
          </p:cNvPr>
          <p:cNvSpPr/>
          <p:nvPr/>
        </p:nvSpPr>
        <p:spPr>
          <a:xfrm>
            <a:off x="10005176" y="4209712"/>
            <a:ext cx="1553775" cy="612648"/>
          </a:xfrm>
          <a:prstGeom prst="wedgeRectCallout">
            <a:avLst>
              <a:gd name="adj1" fmla="val -41958"/>
              <a:gd name="adj2" fmla="val -1097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Флаги доступа</a:t>
            </a:r>
          </a:p>
        </p:txBody>
      </p:sp>
      <p:pic>
        <p:nvPicPr>
          <p:cNvPr id="6" name="Picture 5">
            <a:extLst>
              <a:ext uri="{FF2B5EF4-FFF2-40B4-BE49-F238E27FC236}">
                <a16:creationId xmlns:a16="http://schemas.microsoft.com/office/drawing/2014/main" id="{42639068-54AA-4BB8-AA77-B1093B265DDC}"/>
              </a:ext>
            </a:extLst>
          </p:cNvPr>
          <p:cNvPicPr>
            <a:picLocks noChangeAspect="1"/>
          </p:cNvPicPr>
          <p:nvPr/>
        </p:nvPicPr>
        <p:blipFill>
          <a:blip r:embed="rId3"/>
          <a:stretch>
            <a:fillRect/>
          </a:stretch>
        </p:blipFill>
        <p:spPr>
          <a:xfrm>
            <a:off x="8854587" y="5280302"/>
            <a:ext cx="3223325" cy="82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animBg="1"/>
      <p:bldP spid="5" grpId="1" animBg="1"/>
      <p:bldP spid="10" grpId="0" animBg="1"/>
      <p:bldP spid="10" grpId="1" animBg="1"/>
      <p:bldP spid="11" grpId="0" animBg="1"/>
      <p:bldP spid="11" grpId="1" animBg="1"/>
      <p:bldP spid="12" grpId="0"/>
      <p:bldP spid="13" grpId="0"/>
      <p:bldP spid="13" grpId="1"/>
      <p:bldP spid="14" grpId="0" animBg="1"/>
      <p:bldP spid="14" grpId="1" animBg="1"/>
      <p:bldP spid="15" grpId="0" animBg="1"/>
      <p:bldP spid="15" grpId="1" animBg="1"/>
      <p:bldP spid="16" grpId="0" animBg="1"/>
      <p:bldP spid="16" grpId="1"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79ee40d3c7_0_56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ядре (2/2)</a:t>
            </a:r>
            <a:endParaRPr/>
          </a:p>
        </p:txBody>
      </p:sp>
      <p:sp>
        <p:nvSpPr>
          <p:cNvPr id="404" name="Google Shape;404;g79ee40d3c7_0_56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27</a:t>
            </a:fld>
            <a:endParaRPr/>
          </a:p>
        </p:txBody>
      </p:sp>
      <p:pic>
        <p:nvPicPr>
          <p:cNvPr id="2" name="Picture 1">
            <a:extLst>
              <a:ext uri="{FF2B5EF4-FFF2-40B4-BE49-F238E27FC236}">
                <a16:creationId xmlns:a16="http://schemas.microsoft.com/office/drawing/2014/main" id="{2D7B6B32-EDA7-45C5-8B93-DCC5004F1DD4}"/>
              </a:ext>
            </a:extLst>
          </p:cNvPr>
          <p:cNvPicPr>
            <a:picLocks noChangeAspect="1"/>
          </p:cNvPicPr>
          <p:nvPr/>
        </p:nvPicPr>
        <p:blipFill>
          <a:blip r:embed="rId3"/>
          <a:stretch>
            <a:fillRect/>
          </a:stretch>
        </p:blipFill>
        <p:spPr>
          <a:xfrm>
            <a:off x="1831352" y="1612419"/>
            <a:ext cx="8028733" cy="456119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79ee40d3c7_0_57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Секции в польз. простр-ве - .text (1/4)</a:t>
            </a:r>
            <a:endParaRPr/>
          </a:p>
        </p:txBody>
      </p:sp>
      <p:sp>
        <p:nvSpPr>
          <p:cNvPr id="410" name="Google Shape;410;g79ee40d3c7_0_57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28</a:t>
            </a:fld>
            <a:endParaRPr/>
          </a:p>
        </p:txBody>
      </p:sp>
      <p:sp>
        <p:nvSpPr>
          <p:cNvPr id="2" name="Rectangle 1">
            <a:extLst>
              <a:ext uri="{FF2B5EF4-FFF2-40B4-BE49-F238E27FC236}">
                <a16:creationId xmlns:a16="http://schemas.microsoft.com/office/drawing/2014/main" id="{BA4416AD-9AB5-441A-BF19-57584DD2BFBF}"/>
              </a:ext>
            </a:extLst>
          </p:cNvPr>
          <p:cNvSpPr/>
          <p:nvPr/>
        </p:nvSpPr>
        <p:spPr>
          <a:xfrm>
            <a:off x="982569" y="1486956"/>
            <a:ext cx="3823893" cy="4801314"/>
          </a:xfrm>
          <a:prstGeom prst="rect">
            <a:avLst/>
          </a:prstGeom>
        </p:spPr>
        <p:txBody>
          <a:bodyPr wrap="square">
            <a:spAutoFit/>
          </a:bodyPr>
          <a:lstStyle/>
          <a:p>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uninitialized</a:t>
            </a:r>
            <a:r>
              <a:rPr lang="ru-RU" sz="900" dirty="0">
                <a:latin typeface="Courier New" panose="02070309020205020404" pitchFamily="49" charset="0"/>
                <a:cs typeface="Courier New" panose="02070309020205020404" pitchFamily="49" charset="0"/>
              </a:rPr>
              <a:t>;</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str</a:t>
            </a:r>
            <a:r>
              <a:rPr lang="ru-RU" sz="900" dirty="0">
                <a:latin typeface="Courier New" panose="02070309020205020404" pitchFamily="49" charset="0"/>
                <a:cs typeface="Courier New" panose="02070309020205020404" pitchFamily="49" charset="0"/>
              </a:rPr>
              <a:t>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str</a:t>
            </a:r>
            <a:r>
              <a:rPr lang="ru-RU" sz="900" dirty="0">
                <a:latin typeface="Courier New" panose="02070309020205020404" pitchFamily="49" charset="0"/>
                <a:cs typeface="Courier New" panose="02070309020205020404" pitchFamily="49" charset="0"/>
              </a:rPr>
              <a:t>";</a:t>
            </a:r>
          </a:p>
          <a:p>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str2[]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str2[]";</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void</a:t>
            </a:r>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void</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stack</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top</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 %p\n", &amp;a);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*str3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*str3";</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str4[]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str4[]";</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str5[] =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str5[]";</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b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c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d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e = 32;</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f = 64;</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g = 128;</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 = %d\n", a);</a:t>
            </a:r>
          </a:p>
          <a:p>
            <a:r>
              <a:rPr lang="ru-RU" sz="900" dirty="0">
                <a:latin typeface="Courier New" panose="02070309020205020404" pitchFamily="49" charset="0"/>
                <a:cs typeface="Courier New" panose="02070309020205020404" pitchFamily="49" charset="0"/>
              </a:rPr>
              <a:t>        a = 10;</a:t>
            </a:r>
          </a:p>
          <a:p>
            <a:r>
              <a:rPr lang="ru-RU" sz="900" dirty="0">
                <a:latin typeface="Courier New" panose="02070309020205020404" pitchFamily="49" charset="0"/>
                <a:cs typeface="Courier New" panose="02070309020205020404" pitchFamily="49" charset="0"/>
              </a:rPr>
              <a:t>}</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int</a:t>
            </a:r>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main</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void</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 = 20;</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stack</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top</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main</a:t>
            </a:r>
            <a:r>
              <a:rPr lang="ru-RU" sz="900" dirty="0">
                <a:latin typeface="Courier New" panose="02070309020205020404" pitchFamily="49" charset="0"/>
                <a:cs typeface="Courier New" panose="02070309020205020404" pitchFamily="49" charset="0"/>
              </a:rPr>
              <a:t>: %p\n", &amp;a);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another_function</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return</a:t>
            </a:r>
            <a:r>
              <a:rPr lang="ru-RU" sz="900" dirty="0">
                <a:latin typeface="Courier New" panose="02070309020205020404" pitchFamily="49" charset="0"/>
                <a:cs typeface="Courier New" panose="02070309020205020404" pitchFamily="49" charset="0"/>
              </a:rPr>
              <a:t> 0;</a:t>
            </a:r>
          </a:p>
          <a:p>
            <a:r>
              <a:rPr lang="ru-RU" sz="900"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CD2706E5-E0C6-418A-8256-76D7517331EE}"/>
              </a:ext>
            </a:extLst>
          </p:cNvPr>
          <p:cNvSpPr/>
          <p:nvPr/>
        </p:nvSpPr>
        <p:spPr>
          <a:xfrm>
            <a:off x="9334133" y="892742"/>
            <a:ext cx="2749471"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2_processes/2_proc_memory.c</a:t>
            </a:r>
            <a:endParaRPr lang="ru-RU" dirty="0"/>
          </a:p>
        </p:txBody>
      </p:sp>
      <p:sp>
        <p:nvSpPr>
          <p:cNvPr id="4" name="TextBox 3">
            <a:extLst>
              <a:ext uri="{FF2B5EF4-FFF2-40B4-BE49-F238E27FC236}">
                <a16:creationId xmlns:a16="http://schemas.microsoft.com/office/drawing/2014/main" id="{3811446B-F669-48FE-88DC-58C09631B71E}"/>
              </a:ext>
            </a:extLst>
          </p:cNvPr>
          <p:cNvSpPr txBox="1"/>
          <p:nvPr/>
        </p:nvSpPr>
        <p:spPr>
          <a:xfrm>
            <a:off x="5974880" y="1940170"/>
            <a:ext cx="4733988" cy="646331"/>
          </a:xfrm>
          <a:prstGeom prst="rect">
            <a:avLst/>
          </a:prstGeom>
          <a:noFill/>
        </p:spPr>
        <p:txBody>
          <a:bodyPr wrap="none" rtlCol="0">
            <a:spAutoFit/>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gcc</a:t>
            </a:r>
            <a:r>
              <a:rPr lang="en-US" sz="1800" dirty="0">
                <a:latin typeface="Courier New" panose="02070309020205020404" pitchFamily="49" charset="0"/>
                <a:cs typeface="Courier New" panose="02070309020205020404" pitchFamily="49" charset="0"/>
              </a:rPr>
              <a:t> -c 2_proc_memory.c -o </a:t>
            </a:r>
            <a:r>
              <a:rPr lang="en-US" sz="1800" dirty="0" err="1">
                <a:latin typeface="Courier New" panose="02070309020205020404" pitchFamily="49" charset="0"/>
                <a:cs typeface="Courier New" panose="02070309020205020404" pitchFamily="49" charset="0"/>
              </a:rPr>
              <a:t>obj.o</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objdump</a:t>
            </a:r>
            <a:r>
              <a:rPr lang="en-US" sz="1800" dirty="0">
                <a:latin typeface="Courier New" panose="02070309020205020404" pitchFamily="49" charset="0"/>
                <a:cs typeface="Courier New" panose="02070309020205020404" pitchFamily="49" charset="0"/>
              </a:rPr>
              <a:t> -s -d </a:t>
            </a:r>
            <a:r>
              <a:rPr lang="en-US" sz="1800" dirty="0" err="1">
                <a:latin typeface="Courier New" panose="02070309020205020404" pitchFamily="49" charset="0"/>
                <a:cs typeface="Courier New" panose="02070309020205020404" pitchFamily="49" charset="0"/>
              </a:rPr>
              <a:t>obj.o</a:t>
            </a:r>
            <a:endParaRPr lang="ru-RU" sz="1800" dirty="0">
              <a:latin typeface="Courier New" panose="02070309020205020404" pitchFamily="49" charset="0"/>
              <a:cs typeface="Courier New" panose="02070309020205020404" pitchFamily="49"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79ee40d3c7_0_57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Секции в польз. простр-ве - .text (1/4)</a:t>
            </a:r>
            <a:endParaRPr/>
          </a:p>
        </p:txBody>
      </p:sp>
      <p:sp>
        <p:nvSpPr>
          <p:cNvPr id="410" name="Google Shape;410;g79ee40d3c7_0_57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29</a:t>
            </a:fld>
            <a:endParaRPr/>
          </a:p>
        </p:txBody>
      </p:sp>
      <p:sp>
        <p:nvSpPr>
          <p:cNvPr id="2" name="Rectangle 1">
            <a:extLst>
              <a:ext uri="{FF2B5EF4-FFF2-40B4-BE49-F238E27FC236}">
                <a16:creationId xmlns:a16="http://schemas.microsoft.com/office/drawing/2014/main" id="{BA4416AD-9AB5-441A-BF19-57584DD2BFBF}"/>
              </a:ext>
            </a:extLst>
          </p:cNvPr>
          <p:cNvSpPr/>
          <p:nvPr/>
        </p:nvSpPr>
        <p:spPr>
          <a:xfrm>
            <a:off x="982569" y="1486956"/>
            <a:ext cx="4580031" cy="3970318"/>
          </a:xfrm>
          <a:prstGeom prst="rect">
            <a:avLst/>
          </a:prstGeom>
        </p:spPr>
        <p:txBody>
          <a:bodyPr wrap="square">
            <a:spAutoFit/>
          </a:bodyPr>
          <a:lstStyle/>
          <a:p>
            <a:r>
              <a:rPr lang="en-US" sz="900" dirty="0" err="1">
                <a:latin typeface="Courier New" panose="02070309020205020404" pitchFamily="49" charset="0"/>
                <a:cs typeface="Courier New" panose="02070309020205020404" pitchFamily="49" charset="0"/>
              </a:rPr>
              <a:t>o.o</a:t>
            </a:r>
            <a:r>
              <a:rPr lang="en-US" sz="900" dirty="0">
                <a:latin typeface="Courier New" panose="02070309020205020404" pitchFamily="49" charset="0"/>
                <a:cs typeface="Courier New" panose="02070309020205020404" pitchFamily="49" charset="0"/>
              </a:rPr>
              <a:t>:     file format elf64-x86-64</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Contents of section .text:</a:t>
            </a:r>
          </a:p>
          <a:p>
            <a:r>
              <a:rPr lang="en-US" sz="900" dirty="0">
                <a:latin typeface="Courier New" panose="02070309020205020404" pitchFamily="49" charset="0"/>
                <a:cs typeface="Courier New" panose="02070309020205020404" pitchFamily="49" charset="0"/>
              </a:rPr>
              <a:t> 0000 554889e5 4881ec90 00000064 488b0425  UH..H......</a:t>
            </a:r>
            <a:r>
              <a:rPr lang="en-US" sz="900" dirty="0" err="1">
                <a:latin typeface="Courier New" panose="02070309020205020404" pitchFamily="49" charset="0"/>
                <a:cs typeface="Courier New" panose="02070309020205020404" pitchFamily="49" charset="0"/>
              </a:rPr>
              <a:t>dH</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0010 28000000 488945f8 31c0488d 8570ffff  (...H.E.1.H..p..</a:t>
            </a:r>
          </a:p>
          <a:p>
            <a:r>
              <a:rPr lang="en-US" sz="900" dirty="0">
                <a:latin typeface="Courier New" panose="02070309020205020404" pitchFamily="49" charset="0"/>
                <a:cs typeface="Courier New" panose="02070309020205020404" pitchFamily="49" charset="0"/>
              </a:rPr>
              <a:t> 0020 ffba8000 0000be00 00000048 89c7e800  ...........H....</a:t>
            </a:r>
          </a:p>
          <a:p>
            <a:r>
              <a:rPr lang="en-US" sz="900" dirty="0">
                <a:latin typeface="Courier New" panose="02070309020205020404" pitchFamily="49" charset="0"/>
                <a:cs typeface="Courier New" panose="02070309020205020404" pitchFamily="49" charset="0"/>
              </a:rPr>
              <a:t> 0030 00000048 8d8570ff ffff4889 c6488d3d  ...</a:t>
            </a:r>
            <a:r>
              <a:rPr lang="en-US" sz="900" dirty="0" err="1">
                <a:latin typeface="Courier New" panose="02070309020205020404" pitchFamily="49" charset="0"/>
                <a:cs typeface="Courier New" panose="02070309020205020404" pitchFamily="49" charset="0"/>
              </a:rPr>
              <a:t>H..p</a:t>
            </a:r>
            <a:r>
              <a:rPr lang="en-US" sz="900" dirty="0">
                <a:latin typeface="Courier New" panose="02070309020205020404" pitchFamily="49" charset="0"/>
                <a:cs typeface="Courier New" panose="02070309020205020404" pitchFamily="49" charset="0"/>
              </a:rPr>
              <a:t>...H..H.=</a:t>
            </a:r>
          </a:p>
          <a:p>
            <a:r>
              <a:rPr lang="en-US" sz="900" dirty="0">
                <a:latin typeface="Courier New" panose="02070309020205020404" pitchFamily="49" charset="0"/>
                <a:cs typeface="Courier New" panose="02070309020205020404" pitchFamily="49" charset="0"/>
              </a:rPr>
              <a:t> 0040 00000000 b8000000 00e80000 00009048  ...............H</a:t>
            </a:r>
          </a:p>
          <a:p>
            <a:r>
              <a:rPr lang="en-US" sz="900" dirty="0">
                <a:latin typeface="Courier New" panose="02070309020205020404" pitchFamily="49" charset="0"/>
                <a:cs typeface="Courier New" panose="02070309020205020404" pitchFamily="49" charset="0"/>
              </a:rPr>
              <a:t> 0050 8b45f864 48330425 28000000 7405e800  .E.dH3.%(...t...</a:t>
            </a:r>
          </a:p>
          <a:p>
            <a:r>
              <a:rPr lang="en-US" sz="900" dirty="0">
                <a:latin typeface="Courier New" panose="02070309020205020404" pitchFamily="49" charset="0"/>
                <a:cs typeface="Courier New" panose="02070309020205020404" pitchFamily="49" charset="0"/>
              </a:rPr>
              <a:t> 0060 000000c9 c3554889 e54883ec 5064488b  .....UH..H..</a:t>
            </a:r>
            <a:r>
              <a:rPr lang="en-US" sz="900" dirty="0" err="1">
                <a:latin typeface="Courier New" panose="02070309020205020404" pitchFamily="49" charset="0"/>
                <a:cs typeface="Courier New" panose="02070309020205020404" pitchFamily="49" charset="0"/>
              </a:rPr>
              <a:t>PdH</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0070 04252800 00004889 45f831c0 488d45b8  .%(...H.E.1.H.E.</a:t>
            </a:r>
          </a:p>
          <a:p>
            <a:r>
              <a:rPr lang="en-US" sz="900" dirty="0">
                <a:latin typeface="Courier New" panose="02070309020205020404" pitchFamily="49" charset="0"/>
                <a:cs typeface="Courier New" panose="02070309020205020404" pitchFamily="49" charset="0"/>
              </a:rPr>
              <a:t> 0080 4889c648 8d3d0000 0000b800 000000e8  H..H.=..........</a:t>
            </a:r>
          </a:p>
          <a:p>
            <a:r>
              <a:rPr lang="en-US" sz="900" dirty="0">
                <a:latin typeface="Courier New" panose="02070309020205020404" pitchFamily="49" charset="0"/>
                <a:cs typeface="Courier New" panose="02070309020205020404" pitchFamily="49" charset="0"/>
              </a:rPr>
              <a:t> 0090 00000000 488d0500 00000048 8945c848  ....H......H.E.H</a:t>
            </a:r>
          </a:p>
          <a:p>
            <a:r>
              <a:rPr lang="en-US" sz="900" dirty="0">
                <a:latin typeface="Courier New" panose="02070309020205020404" pitchFamily="49" charset="0"/>
                <a:cs typeface="Courier New" panose="02070309020205020404" pitchFamily="49" charset="0"/>
              </a:rPr>
              <a:t> 00a0 b8636f6e 73742063 6848ba61 72207374  .const chH.ar </a:t>
            </a:r>
            <a:r>
              <a:rPr lang="en-US" sz="900" dirty="0" err="1">
                <a:latin typeface="Courier New" panose="02070309020205020404" pitchFamily="49" charset="0"/>
                <a:cs typeface="Courier New" panose="02070309020205020404" pitchFamily="49" charset="0"/>
              </a:rPr>
              <a:t>st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00b0 72345b48 8945e048 8955e866 c745f05d  r4[</a:t>
            </a:r>
            <a:r>
              <a:rPr lang="en-US" sz="900" dirty="0" err="1">
                <a:latin typeface="Courier New" panose="02070309020205020404" pitchFamily="49" charset="0"/>
                <a:cs typeface="Courier New" panose="02070309020205020404" pitchFamily="49" charset="0"/>
              </a:rPr>
              <a:t>H.E.H.U.f.E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00c0 0048b863 68617220 73747248 8945d4c7  .</a:t>
            </a:r>
            <a:r>
              <a:rPr lang="en-US" sz="900" dirty="0" err="1">
                <a:latin typeface="Courier New" panose="02070309020205020404" pitchFamily="49" charset="0"/>
                <a:cs typeface="Courier New" panose="02070309020205020404" pitchFamily="49" charset="0"/>
              </a:rPr>
              <a:t>H.char</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strH.E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00d0 45dc355b 5d00c645 b578c645 b678c645  E.5[]..</a:t>
            </a:r>
            <a:r>
              <a:rPr lang="en-US" sz="900" dirty="0" err="1">
                <a:latin typeface="Courier New" panose="02070309020205020404" pitchFamily="49" charset="0"/>
                <a:cs typeface="Courier New" panose="02070309020205020404" pitchFamily="49" charset="0"/>
              </a:rPr>
              <a:t>E.x.E.x.E</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00e0 b778c745 bc200000 00c745c0 40000000  .</a:t>
            </a:r>
            <a:r>
              <a:rPr lang="en-US" sz="900" dirty="0" err="1">
                <a:latin typeface="Courier New" panose="02070309020205020404" pitchFamily="49" charset="0"/>
                <a:cs typeface="Courier New" panose="02070309020205020404" pitchFamily="49" charset="0"/>
              </a:rPr>
              <a:t>x.E</a:t>
            </a:r>
            <a:r>
              <a:rPr lang="en-US" sz="900" dirty="0">
                <a:latin typeface="Courier New" panose="02070309020205020404" pitchFamily="49" charset="0"/>
                <a:cs typeface="Courier New" panose="02070309020205020404" pitchFamily="49" charset="0"/>
              </a:rPr>
              <a:t>. ....E.@...</a:t>
            </a:r>
          </a:p>
          <a:p>
            <a:r>
              <a:rPr lang="en-US" sz="900" dirty="0">
                <a:latin typeface="Courier New" panose="02070309020205020404" pitchFamily="49" charset="0"/>
                <a:cs typeface="Courier New" panose="02070309020205020404" pitchFamily="49" charset="0"/>
              </a:rPr>
              <a:t> 00f0 c745c480 0000008b 45b889c6 488d3d00  .E......E...H.=.</a:t>
            </a:r>
          </a:p>
          <a:p>
            <a:r>
              <a:rPr lang="en-US" sz="900" dirty="0">
                <a:latin typeface="Courier New" panose="02070309020205020404" pitchFamily="49" charset="0"/>
                <a:cs typeface="Courier New" panose="02070309020205020404" pitchFamily="49" charset="0"/>
              </a:rPr>
              <a:t> 0100 000000b8 00000000 e8000000 00c745b8  ..............E.</a:t>
            </a:r>
          </a:p>
          <a:p>
            <a:r>
              <a:rPr lang="en-US" sz="900" dirty="0">
                <a:latin typeface="Courier New" panose="02070309020205020404" pitchFamily="49" charset="0"/>
                <a:cs typeface="Courier New" panose="02070309020205020404" pitchFamily="49" charset="0"/>
              </a:rPr>
              <a:t> 0110 0a000000 90488b45 f8644833 04252800  .....H.E.dH3.%(.</a:t>
            </a:r>
          </a:p>
          <a:p>
            <a:r>
              <a:rPr lang="en-US" sz="900" dirty="0">
                <a:latin typeface="Courier New" panose="02070309020205020404" pitchFamily="49" charset="0"/>
                <a:cs typeface="Courier New" panose="02070309020205020404" pitchFamily="49" charset="0"/>
              </a:rPr>
              <a:t> 0120 00007405 e8000000 00c9c355 4889e548  ..t........UH..H</a:t>
            </a:r>
          </a:p>
          <a:p>
            <a:r>
              <a:rPr lang="en-US" sz="900" dirty="0">
                <a:latin typeface="Courier New" panose="02070309020205020404" pitchFamily="49" charset="0"/>
                <a:cs typeface="Courier New" panose="02070309020205020404" pitchFamily="49" charset="0"/>
              </a:rPr>
              <a:t> 0130 83ec1064 488b0425 28000000 488945f8  ...</a:t>
            </a:r>
            <a:r>
              <a:rPr lang="en-US" sz="900" dirty="0" err="1">
                <a:latin typeface="Courier New" panose="02070309020205020404" pitchFamily="49" charset="0"/>
                <a:cs typeface="Courier New" panose="02070309020205020404" pitchFamily="49" charset="0"/>
              </a:rPr>
              <a:t>dH</a:t>
            </a:r>
            <a:r>
              <a:rPr lang="en-US" sz="900" dirty="0">
                <a:latin typeface="Courier New" panose="02070309020205020404" pitchFamily="49" charset="0"/>
                <a:cs typeface="Courier New" panose="02070309020205020404" pitchFamily="49" charset="0"/>
              </a:rPr>
              <a:t>..%(...H.E.</a:t>
            </a:r>
          </a:p>
          <a:p>
            <a:r>
              <a:rPr lang="en-US" sz="900" dirty="0">
                <a:latin typeface="Courier New" panose="02070309020205020404" pitchFamily="49" charset="0"/>
                <a:cs typeface="Courier New" panose="02070309020205020404" pitchFamily="49" charset="0"/>
              </a:rPr>
              <a:t> 0140 31c0c745 f4140000 00488d45 f44889c6  1..E.....H.E.H..</a:t>
            </a:r>
          </a:p>
          <a:p>
            <a:r>
              <a:rPr lang="en-US" sz="900" dirty="0">
                <a:latin typeface="Courier New" panose="02070309020205020404" pitchFamily="49" charset="0"/>
                <a:cs typeface="Courier New" panose="02070309020205020404" pitchFamily="49" charset="0"/>
              </a:rPr>
              <a:t> 0150 488d3d00 000000b8 00000000 e8000000  H.=.............</a:t>
            </a:r>
          </a:p>
          <a:p>
            <a:r>
              <a:rPr lang="en-US" sz="900" dirty="0">
                <a:latin typeface="Courier New" panose="02070309020205020404" pitchFamily="49" charset="0"/>
                <a:cs typeface="Courier New" panose="02070309020205020404" pitchFamily="49" charset="0"/>
              </a:rPr>
              <a:t> 0160 00e80000 0000e800 000000e8 00000000  ................</a:t>
            </a:r>
          </a:p>
          <a:p>
            <a:r>
              <a:rPr lang="en-US" sz="900" dirty="0">
                <a:latin typeface="Courier New" panose="02070309020205020404" pitchFamily="49" charset="0"/>
                <a:cs typeface="Courier New" panose="02070309020205020404" pitchFamily="49" charset="0"/>
              </a:rPr>
              <a:t> 0170 e8000000 00b80000 0000488b 55f86448  ..........</a:t>
            </a:r>
            <a:r>
              <a:rPr lang="en-US" sz="900" dirty="0" err="1">
                <a:latin typeface="Courier New" panose="02070309020205020404" pitchFamily="49" charset="0"/>
                <a:cs typeface="Courier New" panose="02070309020205020404" pitchFamily="49" charset="0"/>
              </a:rPr>
              <a:t>H.U.dH</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0180 33142528 00000074 05e80000 0000c9c3  3.%(...t........</a:t>
            </a:r>
          </a:p>
        </p:txBody>
      </p:sp>
      <p:sp>
        <p:nvSpPr>
          <p:cNvPr id="3" name="Rectangle 2">
            <a:extLst>
              <a:ext uri="{FF2B5EF4-FFF2-40B4-BE49-F238E27FC236}">
                <a16:creationId xmlns:a16="http://schemas.microsoft.com/office/drawing/2014/main" id="{CD2706E5-E0C6-418A-8256-76D7517331EE}"/>
              </a:ext>
            </a:extLst>
          </p:cNvPr>
          <p:cNvSpPr/>
          <p:nvPr/>
        </p:nvSpPr>
        <p:spPr>
          <a:xfrm>
            <a:off x="9334133" y="892742"/>
            <a:ext cx="2749471"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2_processes/2_proc_memory.c</a:t>
            </a:r>
            <a:endParaRPr lang="ru-RU" dirty="0"/>
          </a:p>
        </p:txBody>
      </p:sp>
      <p:sp>
        <p:nvSpPr>
          <p:cNvPr id="7" name="Rectangle 6">
            <a:extLst>
              <a:ext uri="{FF2B5EF4-FFF2-40B4-BE49-F238E27FC236}">
                <a16:creationId xmlns:a16="http://schemas.microsoft.com/office/drawing/2014/main" id="{D6FC5627-69C8-4622-91BD-5189FDD291B0}"/>
              </a:ext>
            </a:extLst>
          </p:cNvPr>
          <p:cNvSpPr/>
          <p:nvPr/>
        </p:nvSpPr>
        <p:spPr>
          <a:xfrm>
            <a:off x="5619046" y="1490943"/>
            <a:ext cx="4580031" cy="784830"/>
          </a:xfrm>
          <a:prstGeom prst="rect">
            <a:avLst/>
          </a:prstGeom>
        </p:spPr>
        <p:txBody>
          <a:bodyPr wrap="square">
            <a:spAutoFit/>
          </a:bodyPr>
          <a:lstStyle/>
          <a:p>
            <a:r>
              <a:rPr lang="en-US" sz="900" dirty="0">
                <a:latin typeface="Courier New" panose="02070309020205020404" pitchFamily="49" charset="0"/>
                <a:cs typeface="Courier New" panose="02070309020205020404" pitchFamily="49" charset="0"/>
              </a:rPr>
              <a:t>0000000000000000 &lt;</a:t>
            </a:r>
            <a:r>
              <a:rPr lang="en-US" sz="900" dirty="0" err="1">
                <a:latin typeface="Courier New" panose="02070309020205020404" pitchFamily="49" charset="0"/>
                <a:cs typeface="Courier New" panose="02070309020205020404" pitchFamily="49" charset="0"/>
              </a:rPr>
              <a:t>another_function</a:t>
            </a:r>
            <a:r>
              <a:rPr lang="en-US" sz="900" dirty="0">
                <a:latin typeface="Courier New" panose="02070309020205020404" pitchFamily="49" charset="0"/>
                <a:cs typeface="Courier New" panose="02070309020205020404" pitchFamily="49" charset="0"/>
              </a:rPr>
              <a:t>&gt;:</a:t>
            </a:r>
          </a:p>
          <a:p>
            <a:r>
              <a:rPr lang="en-US" sz="900" dirty="0">
                <a:latin typeface="Courier New" panose="02070309020205020404" pitchFamily="49" charset="0"/>
                <a:cs typeface="Courier New" panose="02070309020205020404" pitchFamily="49" charset="0"/>
              </a:rPr>
              <a:t>   0:   55                      push   %</a:t>
            </a:r>
            <a:r>
              <a:rPr lang="en-US" sz="900" dirty="0" err="1">
                <a:latin typeface="Courier New" panose="02070309020205020404" pitchFamily="49" charset="0"/>
                <a:cs typeface="Courier New" panose="02070309020205020404" pitchFamily="49" charset="0"/>
              </a:rPr>
              <a:t>rbp</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1:   48 89 e5                mov    %</a:t>
            </a:r>
            <a:r>
              <a:rPr lang="en-US" sz="900" dirty="0" err="1">
                <a:latin typeface="Courier New" panose="02070309020205020404" pitchFamily="49" charset="0"/>
                <a:cs typeface="Courier New" panose="02070309020205020404" pitchFamily="49" charset="0"/>
              </a:rPr>
              <a:t>rsp</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rbp</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4:   48 81 </a:t>
            </a:r>
            <a:r>
              <a:rPr lang="en-US" sz="900" dirty="0" err="1">
                <a:latin typeface="Courier New" panose="02070309020205020404" pitchFamily="49" charset="0"/>
                <a:cs typeface="Courier New" panose="02070309020205020404" pitchFamily="49" charset="0"/>
              </a:rPr>
              <a:t>ec</a:t>
            </a:r>
            <a:r>
              <a:rPr lang="en-US" sz="900" dirty="0">
                <a:latin typeface="Courier New" panose="02070309020205020404" pitchFamily="49" charset="0"/>
                <a:cs typeface="Courier New" panose="02070309020205020404" pitchFamily="49" charset="0"/>
              </a:rPr>
              <a:t> 90 00 00 00    sub    $0x90,%rsp</a:t>
            </a:r>
          </a:p>
          <a:p>
            <a:r>
              <a:rPr lang="en-US" sz="900" dirty="0">
                <a:latin typeface="Courier New" panose="02070309020205020404" pitchFamily="49" charset="0"/>
                <a:cs typeface="Courier New" panose="02070309020205020404" pitchFamily="49" charset="0"/>
              </a:rPr>
              <a:t>   b:   64 48 8b 04 25 28 00    mov    %fs:0x28,%rax</a:t>
            </a:r>
          </a:p>
        </p:txBody>
      </p:sp>
      <p:cxnSp>
        <p:nvCxnSpPr>
          <p:cNvPr id="6" name="Straight Arrow Connector 5">
            <a:extLst>
              <a:ext uri="{FF2B5EF4-FFF2-40B4-BE49-F238E27FC236}">
                <a16:creationId xmlns:a16="http://schemas.microsoft.com/office/drawing/2014/main" id="{24B1EFE6-3B6E-42DC-8172-F5A94EEF7698}"/>
              </a:ext>
            </a:extLst>
          </p:cNvPr>
          <p:cNvCxnSpPr/>
          <p:nvPr/>
        </p:nvCxnSpPr>
        <p:spPr>
          <a:xfrm flipH="1">
            <a:off x="1652954" y="1746738"/>
            <a:ext cx="4572000" cy="25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40C0F1B-33B9-4646-AAAC-31F160B8AB79}"/>
              </a:ext>
            </a:extLst>
          </p:cNvPr>
          <p:cNvSpPr/>
          <p:nvPr/>
        </p:nvSpPr>
        <p:spPr>
          <a:xfrm>
            <a:off x="5619045" y="3576353"/>
            <a:ext cx="4580031" cy="1200329"/>
          </a:xfrm>
          <a:prstGeom prst="rect">
            <a:avLst/>
          </a:prstGeom>
        </p:spPr>
        <p:txBody>
          <a:bodyPr wrap="square">
            <a:spAutoFit/>
          </a:bodyPr>
          <a:lstStyle/>
          <a:p>
            <a:r>
              <a:rPr lang="en-US" sz="900" dirty="0">
                <a:latin typeface="Courier New" panose="02070309020205020404" pitchFamily="49" charset="0"/>
                <a:cs typeface="Courier New" panose="02070309020205020404" pitchFamily="49" charset="0"/>
              </a:rPr>
              <a:t> </a:t>
            </a:r>
            <a:r>
              <a:rPr lang="ru-RU"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cb</a:t>
            </a:r>
            <a:r>
              <a:rPr lang="en-US" sz="900" dirty="0">
                <a:latin typeface="Courier New" panose="02070309020205020404" pitchFamily="49" charset="0"/>
                <a:cs typeface="Courier New" panose="02070309020205020404" pitchFamily="49" charset="0"/>
              </a:rPr>
              <a:t>:   48 89 45 d4             mov    %rax,-0x2c(%</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cf</a:t>
            </a:r>
            <a:r>
              <a:rPr lang="en-US" sz="900" dirty="0">
                <a:latin typeface="Courier New" panose="02070309020205020404" pitchFamily="49" charset="0"/>
                <a:cs typeface="Courier New" panose="02070309020205020404" pitchFamily="49" charset="0"/>
              </a:rPr>
              <a:t>:   c7 45 dc 35 5b 5d 00    </a:t>
            </a:r>
            <a:r>
              <a:rPr lang="en-US" sz="900" dirty="0" err="1">
                <a:latin typeface="Courier New" panose="02070309020205020404" pitchFamily="49" charset="0"/>
                <a:cs typeface="Courier New" panose="02070309020205020404" pitchFamily="49" charset="0"/>
              </a:rPr>
              <a:t>movl</a:t>
            </a:r>
            <a:r>
              <a:rPr lang="en-US" sz="900" dirty="0">
                <a:latin typeface="Courier New" panose="02070309020205020404" pitchFamily="49" charset="0"/>
                <a:cs typeface="Courier New" panose="02070309020205020404" pitchFamily="49" charset="0"/>
              </a:rPr>
              <a:t>   $0x5d5b35,-0x24(%</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d6:   c6 45 b5 78             </a:t>
            </a:r>
            <a:r>
              <a:rPr lang="en-US" sz="900" dirty="0" err="1">
                <a:latin typeface="Courier New" panose="02070309020205020404" pitchFamily="49" charset="0"/>
                <a:cs typeface="Courier New" panose="02070309020205020404" pitchFamily="49" charset="0"/>
              </a:rPr>
              <a:t>movb</a:t>
            </a:r>
            <a:r>
              <a:rPr lang="en-US" sz="900" dirty="0">
                <a:latin typeface="Courier New" panose="02070309020205020404" pitchFamily="49" charset="0"/>
                <a:cs typeface="Courier New" panose="02070309020205020404" pitchFamily="49" charset="0"/>
              </a:rPr>
              <a:t>   $0x78,-0x4b(%</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da:   c6 45 b6 78             </a:t>
            </a:r>
            <a:r>
              <a:rPr lang="en-US" sz="900" dirty="0" err="1">
                <a:latin typeface="Courier New" panose="02070309020205020404" pitchFamily="49" charset="0"/>
                <a:cs typeface="Courier New" panose="02070309020205020404" pitchFamily="49" charset="0"/>
              </a:rPr>
              <a:t>movb</a:t>
            </a:r>
            <a:r>
              <a:rPr lang="en-US" sz="900" dirty="0">
                <a:latin typeface="Courier New" panose="02070309020205020404" pitchFamily="49" charset="0"/>
                <a:cs typeface="Courier New" panose="02070309020205020404" pitchFamily="49" charset="0"/>
              </a:rPr>
              <a:t>   $0x78,-0x4a(%</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de:   c6 45 b7 78             </a:t>
            </a:r>
            <a:r>
              <a:rPr lang="en-US" sz="900" dirty="0" err="1">
                <a:latin typeface="Courier New" panose="02070309020205020404" pitchFamily="49" charset="0"/>
                <a:cs typeface="Courier New" panose="02070309020205020404" pitchFamily="49" charset="0"/>
              </a:rPr>
              <a:t>movb</a:t>
            </a:r>
            <a:r>
              <a:rPr lang="en-US" sz="900" dirty="0">
                <a:latin typeface="Courier New" panose="02070309020205020404" pitchFamily="49" charset="0"/>
                <a:cs typeface="Courier New" panose="02070309020205020404" pitchFamily="49" charset="0"/>
              </a:rPr>
              <a:t>   $0x78,-0x49(%</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e2:   c7 45 </a:t>
            </a:r>
            <a:r>
              <a:rPr lang="en-US" sz="900" dirty="0" err="1">
                <a:latin typeface="Courier New" panose="02070309020205020404" pitchFamily="49" charset="0"/>
                <a:cs typeface="Courier New" panose="02070309020205020404" pitchFamily="49" charset="0"/>
              </a:rPr>
              <a:t>bc</a:t>
            </a:r>
            <a:r>
              <a:rPr lang="en-US" sz="900" dirty="0">
                <a:latin typeface="Courier New" panose="02070309020205020404" pitchFamily="49" charset="0"/>
                <a:cs typeface="Courier New" panose="02070309020205020404" pitchFamily="49" charset="0"/>
              </a:rPr>
              <a:t> 20 00 00 00    </a:t>
            </a:r>
            <a:r>
              <a:rPr lang="en-US" sz="900" dirty="0" err="1">
                <a:latin typeface="Courier New" panose="02070309020205020404" pitchFamily="49" charset="0"/>
                <a:cs typeface="Courier New" panose="02070309020205020404" pitchFamily="49" charset="0"/>
              </a:rPr>
              <a:t>movl</a:t>
            </a:r>
            <a:r>
              <a:rPr lang="en-US" sz="900" dirty="0">
                <a:latin typeface="Courier New" panose="02070309020205020404" pitchFamily="49" charset="0"/>
                <a:cs typeface="Courier New" panose="02070309020205020404" pitchFamily="49" charset="0"/>
              </a:rPr>
              <a:t>   $0x20,-0x44(%</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e9:   c7 45 c0 40 00 00 00    </a:t>
            </a:r>
            <a:r>
              <a:rPr lang="en-US" sz="900" dirty="0" err="1">
                <a:latin typeface="Courier New" panose="02070309020205020404" pitchFamily="49" charset="0"/>
                <a:cs typeface="Courier New" panose="02070309020205020404" pitchFamily="49" charset="0"/>
              </a:rPr>
              <a:t>movl</a:t>
            </a:r>
            <a:r>
              <a:rPr lang="en-US" sz="900" dirty="0">
                <a:latin typeface="Courier New" panose="02070309020205020404" pitchFamily="49" charset="0"/>
                <a:cs typeface="Courier New" panose="02070309020205020404" pitchFamily="49" charset="0"/>
              </a:rPr>
              <a:t>   $0x40,-0x40(%</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f0:   c7 45 c4 80 00 00 00    </a:t>
            </a:r>
            <a:r>
              <a:rPr lang="en-US" sz="900" dirty="0" err="1">
                <a:latin typeface="Courier New" panose="02070309020205020404" pitchFamily="49" charset="0"/>
                <a:cs typeface="Courier New" panose="02070309020205020404" pitchFamily="49" charset="0"/>
              </a:rPr>
              <a:t>movl</a:t>
            </a:r>
            <a:r>
              <a:rPr lang="en-US" sz="900" dirty="0">
                <a:latin typeface="Courier New" panose="02070309020205020404" pitchFamily="49" charset="0"/>
                <a:cs typeface="Courier New" panose="02070309020205020404" pitchFamily="49" charset="0"/>
              </a:rPr>
              <a:t>   $0x80,-0x3c(%</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37C4D65A-A98A-49CD-9205-A4D3AC964991}"/>
              </a:ext>
            </a:extLst>
          </p:cNvPr>
          <p:cNvSpPr/>
          <p:nvPr/>
        </p:nvSpPr>
        <p:spPr>
          <a:xfrm>
            <a:off x="4003431" y="3300046"/>
            <a:ext cx="1143000" cy="4220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755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
          <p:cNvSpPr txBox="1">
            <a:spLocks noGrp="1"/>
          </p:cNvSpPr>
          <p:nvPr>
            <p:ph type="body" idx="1"/>
          </p:nvPr>
        </p:nvSpPr>
        <p:spPr>
          <a:xfrm>
            <a:off x="6077901" y="996950"/>
            <a:ext cx="5131500" cy="4864200"/>
          </a:xfrm>
          <a:prstGeom prst="rect">
            <a:avLst/>
          </a:prstGeom>
          <a:noFill/>
          <a:ln>
            <a:noFill/>
          </a:ln>
        </p:spPr>
        <p:txBody>
          <a:bodyPr spcFirstLastPara="1" wrap="square" lIns="91425" tIns="45700" rIns="91425" bIns="45700" anchor="ctr" anchorCtr="0">
            <a:normAutofit/>
          </a:bodyPr>
          <a:lstStyle/>
          <a:p>
            <a:pPr marL="228600" lvl="0" indent="-241300" algn="l" rtl="0">
              <a:lnSpc>
                <a:spcPct val="150000"/>
              </a:lnSpc>
              <a:spcBef>
                <a:spcPts val="0"/>
              </a:spcBef>
              <a:spcAft>
                <a:spcPts val="0"/>
              </a:spcAft>
              <a:buSzPts val="2000"/>
              <a:buAutoNum type="arabicPeriod"/>
            </a:pPr>
            <a:r>
              <a:rPr lang="ru-RU" sz="2000"/>
              <a:t>Процесс. Режимы работы, память, ресурсы.</a:t>
            </a:r>
            <a:endParaRPr sz="2000"/>
          </a:p>
          <a:p>
            <a:pPr marL="228600" lvl="0" indent="-241300" algn="l" rtl="0">
              <a:lnSpc>
                <a:spcPct val="150000"/>
              </a:lnSpc>
              <a:spcBef>
                <a:spcPts val="0"/>
              </a:spcBef>
              <a:spcAft>
                <a:spcPts val="0"/>
              </a:spcAft>
              <a:buSzPts val="2000"/>
              <a:buAutoNum type="arabicPeriod"/>
            </a:pPr>
            <a:r>
              <a:rPr lang="ru-RU" sz="2000"/>
              <a:t>Прерывания. Взаимодействие с ядром.</a:t>
            </a:r>
            <a:endParaRPr sz="2000"/>
          </a:p>
          <a:p>
            <a:pPr marL="228600" lvl="0" indent="-241300" algn="l" rtl="0">
              <a:lnSpc>
                <a:spcPct val="150000"/>
              </a:lnSpc>
              <a:spcBef>
                <a:spcPts val="1000"/>
              </a:spcBef>
              <a:spcAft>
                <a:spcPts val="0"/>
              </a:spcAft>
              <a:buSzPts val="2000"/>
              <a:buAutoNum type="arabicPeriod"/>
            </a:pPr>
            <a:r>
              <a:rPr lang="ru-RU" sz="2000"/>
              <a:t>Системные вызовы.	</a:t>
            </a:r>
            <a:endParaRPr sz="2000"/>
          </a:p>
        </p:txBody>
      </p:sp>
      <p:sp>
        <p:nvSpPr>
          <p:cNvPr id="239" name="Google Shape;239;p2"/>
          <p:cNvSpPr txBox="1">
            <a:spLocks noGrp="1"/>
          </p:cNvSpPr>
          <p:nvPr>
            <p:ph type="body" idx="2"/>
          </p:nvPr>
        </p:nvSpPr>
        <p:spPr>
          <a:xfrm>
            <a:off x="982569" y="3151476"/>
            <a:ext cx="3458465" cy="144130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Содержание занятия</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ru-RU" dirty="0"/>
              <a:t>Секции в польз. </a:t>
            </a:r>
            <a:r>
              <a:rPr lang="ru-RU" dirty="0" err="1"/>
              <a:t>простр-ве</a:t>
            </a:r>
            <a:r>
              <a:rPr lang="ru-RU" dirty="0"/>
              <a:t> - .</a:t>
            </a:r>
            <a:r>
              <a:rPr lang="ru-RU" dirty="0" err="1"/>
              <a:t>text</a:t>
            </a:r>
            <a:r>
              <a:rPr lang="ru-RU" dirty="0"/>
              <a:t> (2/4)</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30</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523220"/>
          </a:xfrm>
          <a:prstGeom prst="rect">
            <a:avLst/>
          </a:prstGeom>
        </p:spPr>
        <p:txBody>
          <a:bodyPr wrap="square">
            <a:spAutoFit/>
          </a:bodyPr>
          <a:lstStyle/>
          <a:p>
            <a:pPr algn="ctr"/>
            <a:r>
              <a:rPr lang="ru-RU" sz="2800" dirty="0">
                <a:latin typeface="Open Sans"/>
              </a:rPr>
              <a:t>Где </a:t>
            </a:r>
            <a:r>
              <a:rPr lang="ru-RU" sz="2800" dirty="0" err="1">
                <a:latin typeface="Open Sans"/>
              </a:rPr>
              <a:t>str</a:t>
            </a:r>
            <a:r>
              <a:rPr lang="ru-RU" sz="2800" dirty="0">
                <a:latin typeface="Open Sans"/>
              </a:rPr>
              <a:t>, str2, str3? И почему? (2 балла)</a:t>
            </a:r>
            <a:endParaRPr lang="ru-RU" sz="2800" dirty="0"/>
          </a:p>
        </p:txBody>
      </p:sp>
      <p:pic>
        <p:nvPicPr>
          <p:cNvPr id="5" name="Picture 4">
            <a:extLst>
              <a:ext uri="{FF2B5EF4-FFF2-40B4-BE49-F238E27FC236}">
                <a16:creationId xmlns:a16="http://schemas.microsoft.com/office/drawing/2014/main" id="{45D80414-8D9D-42C8-A487-9E576795C834}"/>
              </a:ext>
            </a:extLst>
          </p:cNvPr>
          <p:cNvPicPr>
            <a:picLocks noChangeAspect="1"/>
          </p:cNvPicPr>
          <p:nvPr/>
        </p:nvPicPr>
        <p:blipFill>
          <a:blip r:embed="rId5"/>
          <a:stretch>
            <a:fillRect/>
          </a:stretch>
        </p:blipFill>
        <p:spPr>
          <a:xfrm>
            <a:off x="3383848" y="3294762"/>
            <a:ext cx="5424304" cy="3067570"/>
          </a:xfrm>
          <a:prstGeom prst="rect">
            <a:avLst/>
          </a:prstGeom>
        </p:spPr>
      </p:pic>
      <p:sp>
        <p:nvSpPr>
          <p:cNvPr id="6" name="Rectangle 5">
            <a:extLst>
              <a:ext uri="{FF2B5EF4-FFF2-40B4-BE49-F238E27FC236}">
                <a16:creationId xmlns:a16="http://schemas.microsoft.com/office/drawing/2014/main" id="{A4A40DA5-3E19-461E-9EEE-F62772A31052}"/>
              </a:ext>
            </a:extLst>
          </p:cNvPr>
          <p:cNvSpPr/>
          <p:nvPr/>
        </p:nvSpPr>
        <p:spPr>
          <a:xfrm>
            <a:off x="4368604" y="2756672"/>
            <a:ext cx="3454792" cy="307777"/>
          </a:xfrm>
          <a:prstGeom prst="rect">
            <a:avLst/>
          </a:prstGeom>
        </p:spPr>
        <p:txBody>
          <a:bodyPr wrap="none">
            <a:spAutoFit/>
          </a:bodyPr>
          <a:lstStyle/>
          <a:p>
            <a:r>
              <a:rPr lang="ru-RU" dirty="0"/>
              <a:t>В секции .</a:t>
            </a:r>
            <a:r>
              <a:rPr lang="ru-RU" dirty="0" err="1"/>
              <a:t>data</a:t>
            </a:r>
            <a:r>
              <a:rPr lang="ru-RU" dirty="0"/>
              <a:t>, из-за особенностей С.</a:t>
            </a:r>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1">
            <a:extLst>
              <a:ext uri="{FF2B5EF4-FFF2-40B4-BE49-F238E27FC236}">
                <a16:creationId xmlns:a16="http://schemas.microsoft.com/office/drawing/2014/main" id="{039EE3DF-293A-45DF-8B38-C480BE2BB716}"/>
              </a:ext>
            </a:extLst>
          </p:cNvPr>
          <p:cNvPicPr>
            <a:picLocks noChangeAspect="1"/>
          </p:cNvPicPr>
          <p:nvPr/>
        </p:nvPicPr>
        <p:blipFill>
          <a:blip r:embed="rId6"/>
          <a:stretch>
            <a:fillRect/>
          </a:stretch>
        </p:blipFill>
        <p:spPr>
          <a:xfrm>
            <a:off x="3383848" y="3294762"/>
            <a:ext cx="5576680" cy="3118859"/>
          </a:xfrm>
          <a:prstGeom prst="rect">
            <a:avLst/>
          </a:prstGeom>
        </p:spPr>
      </p:pic>
    </p:spTree>
    <p:extLst>
      <p:ext uri="{BB962C8B-B14F-4D97-AF65-F5344CB8AC3E}">
        <p14:creationId xmlns:p14="http://schemas.microsoft.com/office/powerpoint/2010/main" val="160110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79ee40d3c7_0_58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.text (3/4)</a:t>
            </a:r>
            <a:endParaRPr/>
          </a:p>
        </p:txBody>
      </p:sp>
      <p:sp>
        <p:nvSpPr>
          <p:cNvPr id="422" name="Google Shape;422;g79ee40d3c7_0_58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31</a:t>
            </a:fld>
            <a:endParaRPr/>
          </a:p>
        </p:txBody>
      </p:sp>
      <p:pic>
        <p:nvPicPr>
          <p:cNvPr id="2" name="Picture 1">
            <a:extLst>
              <a:ext uri="{FF2B5EF4-FFF2-40B4-BE49-F238E27FC236}">
                <a16:creationId xmlns:a16="http://schemas.microsoft.com/office/drawing/2014/main" id="{2F6099DA-8C71-4162-945A-665828AE8D40}"/>
              </a:ext>
            </a:extLst>
          </p:cNvPr>
          <p:cNvPicPr>
            <a:picLocks noChangeAspect="1"/>
          </p:cNvPicPr>
          <p:nvPr/>
        </p:nvPicPr>
        <p:blipFill>
          <a:blip r:embed="rId3"/>
          <a:stretch>
            <a:fillRect/>
          </a:stretch>
        </p:blipFill>
        <p:spPr>
          <a:xfrm>
            <a:off x="1380392" y="1803584"/>
            <a:ext cx="9431215" cy="41156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79ee40d3c7_0_58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.text (4/4)</a:t>
            </a:r>
            <a:endParaRPr/>
          </a:p>
        </p:txBody>
      </p:sp>
      <p:sp>
        <p:nvSpPr>
          <p:cNvPr id="428" name="Google Shape;428;g79ee40d3c7_0_58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32</a:t>
            </a:fld>
            <a:endParaRPr/>
          </a:p>
        </p:txBody>
      </p:sp>
      <p:pic>
        <p:nvPicPr>
          <p:cNvPr id="5" name="Graphic 4" descr="Lightbulb">
            <a:extLst>
              <a:ext uri="{FF2B5EF4-FFF2-40B4-BE49-F238E27FC236}">
                <a16:creationId xmlns:a16="http://schemas.microsoft.com/office/drawing/2014/main" id="{8A7906EA-AFA7-4ECD-B350-D8088EADB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6" name="Rectangle 5">
            <a:extLst>
              <a:ext uri="{FF2B5EF4-FFF2-40B4-BE49-F238E27FC236}">
                <a16:creationId xmlns:a16="http://schemas.microsoft.com/office/drawing/2014/main" id="{5A175C9B-1662-4627-B004-8F97BA6F2928}"/>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Почему str2 и str4 в разных секциях? (2 балла)</a:t>
            </a:r>
            <a:endParaRPr lang="ru-RU" sz="2800" dirty="0"/>
          </a:p>
        </p:txBody>
      </p:sp>
      <p:sp>
        <p:nvSpPr>
          <p:cNvPr id="4" name="Rectangle 3">
            <a:extLst>
              <a:ext uri="{FF2B5EF4-FFF2-40B4-BE49-F238E27FC236}">
                <a16:creationId xmlns:a16="http://schemas.microsoft.com/office/drawing/2014/main" id="{3154F33C-9BAF-458C-97A1-0C3C196EA34B}"/>
              </a:ext>
            </a:extLst>
          </p:cNvPr>
          <p:cNvSpPr/>
          <p:nvPr/>
        </p:nvSpPr>
        <p:spPr>
          <a:xfrm>
            <a:off x="982569" y="2718062"/>
            <a:ext cx="6096000" cy="3847207"/>
          </a:xfrm>
          <a:prstGeom prst="rect">
            <a:avLst/>
          </a:prstGeom>
        </p:spPr>
        <p:txBody>
          <a:bodyPr>
            <a:spAutoFit/>
          </a:bodyPr>
          <a:lstStyle/>
          <a:p>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str</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str</a:t>
            </a:r>
            <a:r>
              <a:rPr lang="ru-RU" sz="1200" dirty="0">
                <a:latin typeface="Courier New" panose="02070309020205020404" pitchFamily="49" charset="0"/>
                <a:cs typeface="Courier New" panose="02070309020205020404" pitchFamily="49" charset="0"/>
              </a:rPr>
              <a:t>";</a:t>
            </a:r>
          </a:p>
          <a:p>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str2[] =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str2[]";</a:t>
            </a:r>
          </a:p>
          <a:p>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void</a:t>
            </a:r>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test_stack</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a;</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printf</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stack</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top</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test_stack</a:t>
            </a:r>
            <a:r>
              <a:rPr lang="ru-RU" sz="1200" dirty="0">
                <a:latin typeface="Courier New" panose="02070309020205020404" pitchFamily="49" charset="0"/>
                <a:cs typeface="Courier New" panose="02070309020205020404" pitchFamily="49" charset="0"/>
              </a:rPr>
              <a:t>: %p\n", &amp;a);</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*str3 =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*str3";</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str4[] =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str4[]";</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str5[] =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str5[]";</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b = 'x';</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c = 'x';</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d = 'x';</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e = 32;</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f = 64;</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g = 128;</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printf</a:t>
            </a:r>
            <a:r>
              <a:rPr lang="ru-RU" sz="1200" dirty="0">
                <a:latin typeface="Courier New" panose="02070309020205020404" pitchFamily="49" charset="0"/>
                <a:cs typeface="Courier New" panose="02070309020205020404" pitchFamily="49" charset="0"/>
              </a:rPr>
              <a:t>("a = %d\n", a);</a:t>
            </a:r>
          </a:p>
          <a:p>
            <a:r>
              <a:rPr lang="ru-RU" sz="1200" dirty="0">
                <a:latin typeface="Courier New" panose="02070309020205020404" pitchFamily="49" charset="0"/>
                <a:cs typeface="Courier New" panose="02070309020205020404" pitchFamily="49" charset="0"/>
              </a:rPr>
              <a:t>        a = 10;</a:t>
            </a:r>
          </a:p>
          <a:p>
            <a:r>
              <a:rPr lang="ru-RU" sz="1200" dirty="0">
                <a:latin typeface="Courier New" panose="02070309020205020404" pitchFamily="49" charset="0"/>
                <a:cs typeface="Courier New" panose="02070309020205020404" pitchFamily="49" charset="0"/>
              </a:rPr>
              <a:t>}</a:t>
            </a:r>
          </a:p>
        </p:txBody>
      </p:sp>
      <p:pic>
        <p:nvPicPr>
          <p:cNvPr id="9" name="Picture 8">
            <a:extLst>
              <a:ext uri="{FF2B5EF4-FFF2-40B4-BE49-F238E27FC236}">
                <a16:creationId xmlns:a16="http://schemas.microsoft.com/office/drawing/2014/main" id="{D24993F7-1B8A-4955-B30C-2B17A670D4AF}"/>
              </a:ext>
            </a:extLst>
          </p:cNvPr>
          <p:cNvPicPr>
            <a:picLocks noChangeAspect="1"/>
          </p:cNvPicPr>
          <p:nvPr/>
        </p:nvPicPr>
        <p:blipFill>
          <a:blip r:embed="rId5"/>
          <a:stretch>
            <a:fillRect/>
          </a:stretch>
        </p:blipFill>
        <p:spPr>
          <a:xfrm>
            <a:off x="9499642" y="4099490"/>
            <a:ext cx="2476500" cy="25504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79ee40d3c7_0_58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.text (4/4)</a:t>
            </a:r>
            <a:endParaRPr/>
          </a:p>
        </p:txBody>
      </p:sp>
      <p:sp>
        <p:nvSpPr>
          <p:cNvPr id="428" name="Google Shape;428;g79ee40d3c7_0_58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33</a:t>
            </a:fld>
            <a:endParaRPr/>
          </a:p>
        </p:txBody>
      </p:sp>
      <p:pic>
        <p:nvPicPr>
          <p:cNvPr id="5" name="Graphic 4" descr="Lightbulb">
            <a:extLst>
              <a:ext uri="{FF2B5EF4-FFF2-40B4-BE49-F238E27FC236}">
                <a16:creationId xmlns:a16="http://schemas.microsoft.com/office/drawing/2014/main" id="{8A7906EA-AFA7-4ECD-B350-D8088EADB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6" name="Rectangle 5">
            <a:extLst>
              <a:ext uri="{FF2B5EF4-FFF2-40B4-BE49-F238E27FC236}">
                <a16:creationId xmlns:a16="http://schemas.microsoft.com/office/drawing/2014/main" id="{5A175C9B-1662-4627-B004-8F97BA6F2928}"/>
              </a:ext>
            </a:extLst>
          </p:cNvPr>
          <p:cNvSpPr/>
          <p:nvPr/>
        </p:nvSpPr>
        <p:spPr>
          <a:xfrm>
            <a:off x="2078734" y="1587980"/>
            <a:ext cx="6772190" cy="523220"/>
          </a:xfrm>
          <a:prstGeom prst="rect">
            <a:avLst/>
          </a:prstGeom>
        </p:spPr>
        <p:txBody>
          <a:bodyPr wrap="square">
            <a:spAutoFit/>
          </a:bodyPr>
          <a:lstStyle/>
          <a:p>
            <a:pPr algn="ctr"/>
            <a:r>
              <a:rPr lang="ru-RU" sz="2800" dirty="0">
                <a:latin typeface="Open Sans"/>
              </a:rPr>
              <a:t>Где </a:t>
            </a:r>
            <a:r>
              <a:rPr lang="ru-RU" sz="2800" dirty="0" err="1">
                <a:latin typeface="Open Sans"/>
              </a:rPr>
              <a:t>str</a:t>
            </a:r>
            <a:r>
              <a:rPr lang="ru-RU" sz="2800" dirty="0">
                <a:latin typeface="Open Sans"/>
              </a:rPr>
              <a:t>, str2, str3? И почему? (2 балла)</a:t>
            </a:r>
            <a:endParaRPr lang="ru-RU" sz="2800" dirty="0"/>
          </a:p>
        </p:txBody>
      </p:sp>
      <p:sp>
        <p:nvSpPr>
          <p:cNvPr id="7" name="Oval 6">
            <a:extLst>
              <a:ext uri="{FF2B5EF4-FFF2-40B4-BE49-F238E27FC236}">
                <a16:creationId xmlns:a16="http://schemas.microsoft.com/office/drawing/2014/main" id="{B182A0A7-1200-44D4-ABB1-D4D5F2DAC093}"/>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29B84337-AAE6-43DD-B151-102663881822}"/>
              </a:ext>
            </a:extLst>
          </p:cNvPr>
          <p:cNvSpPr/>
          <p:nvPr/>
        </p:nvSpPr>
        <p:spPr>
          <a:xfrm>
            <a:off x="2078734" y="3237136"/>
            <a:ext cx="6772190" cy="707886"/>
          </a:xfrm>
          <a:prstGeom prst="rect">
            <a:avLst/>
          </a:prstGeom>
        </p:spPr>
        <p:txBody>
          <a:bodyPr wrap="square">
            <a:spAutoFit/>
          </a:bodyPr>
          <a:lstStyle/>
          <a:p>
            <a:pPr algn="ctr"/>
            <a:r>
              <a:rPr lang="ru-RU" sz="2000" dirty="0">
                <a:latin typeface="Open Sans"/>
              </a:rPr>
              <a:t>Из-за разной области видимости: str2 - глобальная, и потому попала в .</a:t>
            </a:r>
            <a:r>
              <a:rPr lang="ru-RU" sz="2000" dirty="0" err="1">
                <a:latin typeface="Open Sans"/>
              </a:rPr>
              <a:t>data</a:t>
            </a:r>
            <a:r>
              <a:rPr lang="ru-RU" sz="2000" dirty="0">
                <a:latin typeface="Open Sans"/>
              </a:rPr>
              <a:t>.</a:t>
            </a:r>
            <a:endParaRPr lang="ru-RU" sz="2000" dirty="0"/>
          </a:p>
        </p:txBody>
      </p:sp>
      <p:pic>
        <p:nvPicPr>
          <p:cNvPr id="9" name="Picture 8">
            <a:extLst>
              <a:ext uri="{FF2B5EF4-FFF2-40B4-BE49-F238E27FC236}">
                <a16:creationId xmlns:a16="http://schemas.microsoft.com/office/drawing/2014/main" id="{D95A49CD-BDFB-4497-96E7-BCB52225D5D8}"/>
              </a:ext>
            </a:extLst>
          </p:cNvPr>
          <p:cNvPicPr>
            <a:picLocks noChangeAspect="1"/>
          </p:cNvPicPr>
          <p:nvPr/>
        </p:nvPicPr>
        <p:blipFill>
          <a:blip r:embed="rId5"/>
          <a:stretch>
            <a:fillRect/>
          </a:stretch>
        </p:blipFill>
        <p:spPr>
          <a:xfrm>
            <a:off x="9019808" y="3547966"/>
            <a:ext cx="2621207" cy="2994244"/>
          </a:xfrm>
          <a:prstGeom prst="rect">
            <a:avLst/>
          </a:prstGeom>
        </p:spPr>
      </p:pic>
    </p:spTree>
    <p:extLst>
      <p:ext uri="{BB962C8B-B14F-4D97-AF65-F5344CB8AC3E}">
        <p14:creationId xmlns:p14="http://schemas.microsoft.com/office/powerpoint/2010/main" val="224085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79ee40d3c7_0_59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.stack (1/2)</a:t>
            </a:r>
            <a:endParaRPr/>
          </a:p>
        </p:txBody>
      </p:sp>
      <p:sp>
        <p:nvSpPr>
          <p:cNvPr id="434" name="Google Shape;434;g79ee40d3c7_0_59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34</a:t>
            </a:fld>
            <a:endParaRPr/>
          </a:p>
        </p:txBody>
      </p:sp>
      <p:pic>
        <p:nvPicPr>
          <p:cNvPr id="2" name="Picture 1">
            <a:extLst>
              <a:ext uri="{FF2B5EF4-FFF2-40B4-BE49-F238E27FC236}">
                <a16:creationId xmlns:a16="http://schemas.microsoft.com/office/drawing/2014/main" id="{94D063D8-2F85-410F-8C9D-8CA99B81D798}"/>
              </a:ext>
            </a:extLst>
          </p:cNvPr>
          <p:cNvPicPr>
            <a:picLocks noChangeAspect="1"/>
          </p:cNvPicPr>
          <p:nvPr/>
        </p:nvPicPr>
        <p:blipFill>
          <a:blip r:embed="rId3"/>
          <a:stretch>
            <a:fillRect/>
          </a:stretch>
        </p:blipFill>
        <p:spPr>
          <a:xfrm>
            <a:off x="2959058" y="1520728"/>
            <a:ext cx="6841895" cy="490351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79ee40d3c7_0_59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.stack (2/2)</a:t>
            </a:r>
            <a:endParaRPr/>
          </a:p>
        </p:txBody>
      </p:sp>
      <p:sp>
        <p:nvSpPr>
          <p:cNvPr id="440" name="Google Shape;440;g79ee40d3c7_0_59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35</a:t>
            </a:fld>
            <a:endParaRPr/>
          </a:p>
        </p:txBody>
      </p:sp>
      <p:sp>
        <p:nvSpPr>
          <p:cNvPr id="4" name="Rectangle 3">
            <a:extLst>
              <a:ext uri="{FF2B5EF4-FFF2-40B4-BE49-F238E27FC236}">
                <a16:creationId xmlns:a16="http://schemas.microsoft.com/office/drawing/2014/main" id="{742F4C3A-5391-4D94-B0D8-FD0AA2BFE132}"/>
              </a:ext>
            </a:extLst>
          </p:cNvPr>
          <p:cNvSpPr/>
          <p:nvPr/>
        </p:nvSpPr>
        <p:spPr>
          <a:xfrm>
            <a:off x="982569" y="1486956"/>
            <a:ext cx="3823893" cy="4801314"/>
          </a:xfrm>
          <a:prstGeom prst="rect">
            <a:avLst/>
          </a:prstGeom>
        </p:spPr>
        <p:txBody>
          <a:bodyPr wrap="square">
            <a:spAutoFit/>
          </a:bodyPr>
          <a:lstStyle/>
          <a:p>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uninitialized</a:t>
            </a:r>
            <a:r>
              <a:rPr lang="ru-RU" sz="900" dirty="0">
                <a:latin typeface="Courier New" panose="02070309020205020404" pitchFamily="49" charset="0"/>
                <a:cs typeface="Courier New" panose="02070309020205020404" pitchFamily="49" charset="0"/>
              </a:rPr>
              <a:t>;</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str</a:t>
            </a:r>
            <a:r>
              <a:rPr lang="ru-RU" sz="900" dirty="0">
                <a:latin typeface="Courier New" panose="02070309020205020404" pitchFamily="49" charset="0"/>
                <a:cs typeface="Courier New" panose="02070309020205020404" pitchFamily="49" charset="0"/>
              </a:rPr>
              <a:t>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str</a:t>
            </a:r>
            <a:r>
              <a:rPr lang="ru-RU" sz="900" dirty="0">
                <a:latin typeface="Courier New" panose="02070309020205020404" pitchFamily="49" charset="0"/>
                <a:cs typeface="Courier New" panose="02070309020205020404" pitchFamily="49" charset="0"/>
              </a:rPr>
              <a:t>";</a:t>
            </a:r>
          </a:p>
          <a:p>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str2[]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str2[]";</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void</a:t>
            </a:r>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void</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stack</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top</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 %p\n", &amp;a);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*str3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*str3";</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str4[]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str4[]";</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str5[] =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str5[]";</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b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c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d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e = 32;</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f = 64;</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g = 128;</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 = %d\n", a);</a:t>
            </a:r>
          </a:p>
          <a:p>
            <a:r>
              <a:rPr lang="ru-RU" sz="900" dirty="0">
                <a:latin typeface="Courier New" panose="02070309020205020404" pitchFamily="49" charset="0"/>
                <a:cs typeface="Courier New" panose="02070309020205020404" pitchFamily="49" charset="0"/>
              </a:rPr>
              <a:t>        a = 10;</a:t>
            </a:r>
          </a:p>
          <a:p>
            <a:r>
              <a:rPr lang="ru-RU" sz="900" dirty="0">
                <a:latin typeface="Courier New" panose="02070309020205020404" pitchFamily="49" charset="0"/>
                <a:cs typeface="Courier New" panose="02070309020205020404" pitchFamily="49" charset="0"/>
              </a:rPr>
              <a:t>}</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int</a:t>
            </a:r>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main</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void</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 = 20;</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stack</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top</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main</a:t>
            </a:r>
            <a:r>
              <a:rPr lang="ru-RU" sz="900" dirty="0">
                <a:latin typeface="Courier New" panose="02070309020205020404" pitchFamily="49" charset="0"/>
                <a:cs typeface="Courier New" panose="02070309020205020404" pitchFamily="49" charset="0"/>
              </a:rPr>
              <a:t>: %p\n", &amp;a);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another_function</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return</a:t>
            </a:r>
            <a:r>
              <a:rPr lang="ru-RU" sz="900" dirty="0">
                <a:latin typeface="Courier New" panose="02070309020205020404" pitchFamily="49" charset="0"/>
                <a:cs typeface="Courier New" panose="02070309020205020404" pitchFamily="49" charset="0"/>
              </a:rPr>
              <a:t> 0;</a:t>
            </a:r>
          </a:p>
          <a:p>
            <a:r>
              <a:rPr lang="ru-RU" sz="900"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6AFE07C9-BA6D-4FD1-9BC2-AEB6BD7C279F}"/>
              </a:ext>
            </a:extLst>
          </p:cNvPr>
          <p:cNvSpPr txBox="1"/>
          <p:nvPr/>
        </p:nvSpPr>
        <p:spPr>
          <a:xfrm>
            <a:off x="5974880" y="1940170"/>
            <a:ext cx="5339923" cy="2677656"/>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2_proc_memory.c</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stack top in main: 0x7ffe131a3fb4</a:t>
            </a:r>
          </a:p>
          <a:p>
            <a:r>
              <a:rPr lang="en-US" dirty="0">
                <a:latin typeface="Courier New" panose="02070309020205020404" pitchFamily="49" charset="0"/>
                <a:cs typeface="Courier New" panose="02070309020205020404" pitchFamily="49" charset="0"/>
              </a:rPr>
              <a:t>stack top in </a:t>
            </a:r>
            <a:r>
              <a:rPr lang="en-US" dirty="0" err="1">
                <a:latin typeface="Courier New" panose="02070309020205020404" pitchFamily="49" charset="0"/>
                <a:cs typeface="Courier New" panose="02070309020205020404" pitchFamily="49" charset="0"/>
              </a:rPr>
              <a:t>test_stack</a:t>
            </a:r>
            <a:r>
              <a:rPr lang="en-US" dirty="0">
                <a:latin typeface="Courier New" panose="02070309020205020404" pitchFamily="49" charset="0"/>
                <a:cs typeface="Courier New" panose="02070309020205020404" pitchFamily="49" charset="0"/>
              </a:rPr>
              <a:t>: 0x7ffe131a3f58</a:t>
            </a:r>
          </a:p>
          <a:p>
            <a:r>
              <a:rPr lang="en-US" dirty="0">
                <a:latin typeface="Courier New" panose="02070309020205020404" pitchFamily="49" charset="0"/>
                <a:cs typeface="Courier New" panose="02070309020205020404" pitchFamily="49" charset="0"/>
              </a:rPr>
              <a:t>a = 0</a:t>
            </a:r>
          </a:p>
          <a:p>
            <a:r>
              <a:rPr lang="en-US" dirty="0">
                <a:latin typeface="Courier New" panose="02070309020205020404" pitchFamily="49" charset="0"/>
                <a:cs typeface="Courier New" panose="02070309020205020404" pitchFamily="49" charset="0"/>
              </a:rPr>
              <a:t>stack top in </a:t>
            </a:r>
            <a:r>
              <a:rPr lang="en-US" dirty="0" err="1">
                <a:latin typeface="Courier New" panose="02070309020205020404" pitchFamily="49" charset="0"/>
                <a:cs typeface="Courier New" panose="02070309020205020404" pitchFamily="49" charset="0"/>
              </a:rPr>
              <a:t>test_stack</a:t>
            </a:r>
            <a:r>
              <a:rPr lang="en-US" dirty="0">
                <a:latin typeface="Courier New" panose="02070309020205020404" pitchFamily="49" charset="0"/>
                <a:cs typeface="Courier New" panose="02070309020205020404" pitchFamily="49" charset="0"/>
              </a:rPr>
              <a:t>: 0x7ffe131a3f58</a:t>
            </a:r>
          </a:p>
          <a:p>
            <a:r>
              <a:rPr lang="en-US" dirty="0">
                <a:latin typeface="Courier New" panose="02070309020205020404" pitchFamily="49" charset="0"/>
                <a:cs typeface="Courier New" panose="02070309020205020404" pitchFamily="49" charset="0"/>
              </a:rPr>
              <a:t>a = 10</a:t>
            </a:r>
          </a:p>
          <a:p>
            <a:r>
              <a:rPr lang="en-US" dirty="0">
                <a:latin typeface="Courier New" panose="02070309020205020404" pitchFamily="49" charset="0"/>
                <a:cs typeface="Courier New" panose="02070309020205020404" pitchFamily="49" charset="0"/>
              </a:rPr>
              <a:t>called another function, stack is 0x7ffe131a3f10</a:t>
            </a:r>
          </a:p>
          <a:p>
            <a:r>
              <a:rPr lang="en-US" dirty="0">
                <a:latin typeface="Courier New" panose="02070309020205020404" pitchFamily="49" charset="0"/>
                <a:cs typeface="Courier New" panose="02070309020205020404" pitchFamily="49" charset="0"/>
              </a:rPr>
              <a:t>stack top in </a:t>
            </a:r>
            <a:r>
              <a:rPr lang="en-US" dirty="0" err="1">
                <a:latin typeface="Courier New" panose="02070309020205020404" pitchFamily="49" charset="0"/>
                <a:cs typeface="Courier New" panose="02070309020205020404" pitchFamily="49" charset="0"/>
              </a:rPr>
              <a:t>test_stack</a:t>
            </a:r>
            <a:r>
              <a:rPr lang="en-US" dirty="0">
                <a:latin typeface="Courier New" panose="02070309020205020404" pitchFamily="49" charset="0"/>
                <a:cs typeface="Courier New" panose="02070309020205020404" pitchFamily="49" charset="0"/>
              </a:rPr>
              <a:t>: 0x7ffe131a3f58</a:t>
            </a:r>
          </a:p>
          <a:p>
            <a:r>
              <a:rPr lang="en-US" dirty="0">
                <a:latin typeface="Courier New" panose="02070309020205020404" pitchFamily="49" charset="0"/>
                <a:cs typeface="Courier New" panose="02070309020205020404" pitchFamily="49" charset="0"/>
              </a:rPr>
              <a:t>a = 0</a:t>
            </a:r>
          </a:p>
          <a:p>
            <a:endParaRPr lang="en-US"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763E9853-70FC-4E7F-8A0B-B8397C059F26}"/>
              </a:ext>
            </a:extLst>
          </p:cNvPr>
          <p:cNvSpPr/>
          <p:nvPr/>
        </p:nvSpPr>
        <p:spPr>
          <a:xfrm>
            <a:off x="9334133" y="892742"/>
            <a:ext cx="2749471"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2_processes/2_proc_memory.c</a:t>
            </a:r>
            <a:endParaRPr lang="ru-RU" dirty="0"/>
          </a:p>
        </p:txBody>
      </p:sp>
      <p:sp>
        <p:nvSpPr>
          <p:cNvPr id="2" name="Speech Bubble: Rectangle 1">
            <a:extLst>
              <a:ext uri="{FF2B5EF4-FFF2-40B4-BE49-F238E27FC236}">
                <a16:creationId xmlns:a16="http://schemas.microsoft.com/office/drawing/2014/main" id="{29068925-2ECA-4697-A0B9-6F01A25D4566}"/>
              </a:ext>
            </a:extLst>
          </p:cNvPr>
          <p:cNvSpPr/>
          <p:nvPr/>
        </p:nvSpPr>
        <p:spPr>
          <a:xfrm>
            <a:off x="9390185" y="1998747"/>
            <a:ext cx="1166446" cy="492369"/>
          </a:xfrm>
          <a:prstGeom prst="wedgeRectCallout">
            <a:avLst>
              <a:gd name="adj1" fmla="val -37918"/>
              <a:gd name="adj2" fmla="val 11488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Стек растет вниз</a:t>
            </a:r>
          </a:p>
        </p:txBody>
      </p:sp>
      <p:sp>
        <p:nvSpPr>
          <p:cNvPr id="8" name="Speech Bubble: Rectangle 7">
            <a:extLst>
              <a:ext uri="{FF2B5EF4-FFF2-40B4-BE49-F238E27FC236}">
                <a16:creationId xmlns:a16="http://schemas.microsoft.com/office/drawing/2014/main" id="{6BBD4327-0714-46B0-B0DC-917A363A2D54}"/>
              </a:ext>
            </a:extLst>
          </p:cNvPr>
          <p:cNvSpPr/>
          <p:nvPr/>
        </p:nvSpPr>
        <p:spPr>
          <a:xfrm>
            <a:off x="7092462" y="4812285"/>
            <a:ext cx="2133600" cy="492369"/>
          </a:xfrm>
          <a:prstGeom prst="wedgeRectCallout">
            <a:avLst>
              <a:gd name="adj1" fmla="val -70352"/>
              <a:gd name="adj2" fmla="val -1577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Он </a:t>
            </a:r>
            <a:r>
              <a:rPr lang="ru-RU" dirty="0" err="1">
                <a:solidFill>
                  <a:schemeClr val="tx1"/>
                </a:solidFill>
              </a:rPr>
              <a:t>переиспользуется</a:t>
            </a:r>
            <a:endParaRPr lang="ru-RU"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79ee40d3c7_0_60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/proc/&lt;pid&gt;/maps (1/2)</a:t>
            </a:r>
            <a:endParaRPr/>
          </a:p>
        </p:txBody>
      </p:sp>
      <p:sp>
        <p:nvSpPr>
          <p:cNvPr id="446" name="Google Shape;446;g79ee40d3c7_0_60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36</a:t>
            </a:fld>
            <a:endParaRPr/>
          </a:p>
        </p:txBody>
      </p:sp>
      <p:sp>
        <p:nvSpPr>
          <p:cNvPr id="2" name="Rectangle 1">
            <a:extLst>
              <a:ext uri="{FF2B5EF4-FFF2-40B4-BE49-F238E27FC236}">
                <a16:creationId xmlns:a16="http://schemas.microsoft.com/office/drawing/2014/main" id="{4D05E613-895E-4033-97C1-CEC5B51D679D}"/>
              </a:ext>
            </a:extLst>
          </p:cNvPr>
          <p:cNvSpPr/>
          <p:nvPr/>
        </p:nvSpPr>
        <p:spPr>
          <a:xfrm>
            <a:off x="9661713" y="971528"/>
            <a:ext cx="2188420"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2_processes/3_fs_proc.c</a:t>
            </a:r>
            <a:endParaRPr lang="ru-RU" dirty="0"/>
          </a:p>
        </p:txBody>
      </p:sp>
      <p:sp>
        <p:nvSpPr>
          <p:cNvPr id="3" name="Rectangle 2">
            <a:extLst>
              <a:ext uri="{FF2B5EF4-FFF2-40B4-BE49-F238E27FC236}">
                <a16:creationId xmlns:a16="http://schemas.microsoft.com/office/drawing/2014/main" id="{A3B5249A-62F3-41CB-A833-CE0A2AA336BE}"/>
              </a:ext>
            </a:extLst>
          </p:cNvPr>
          <p:cNvSpPr/>
          <p:nvPr/>
        </p:nvSpPr>
        <p:spPr>
          <a:xfrm>
            <a:off x="803031" y="1439931"/>
            <a:ext cx="8282354" cy="5047536"/>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fd_me</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open</a:t>
            </a:r>
            <a:r>
              <a:rPr lang="ru-RU" dirty="0">
                <a:latin typeface="Courier New" panose="02070309020205020404" pitchFamily="49" charset="0"/>
                <a:cs typeface="Courier New" panose="02070309020205020404" pitchFamily="49" charset="0"/>
              </a:rPr>
              <a:t>("3_fs_proc.c", O_RDONLY);</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shared_mem</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mmap</a:t>
            </a:r>
            <a:r>
              <a:rPr lang="ru-RU" dirty="0">
                <a:latin typeface="Courier New" panose="02070309020205020404" pitchFamily="49" charset="0"/>
                <a:cs typeface="Courier New" panose="02070309020205020404" pitchFamily="49" charset="0"/>
              </a:rPr>
              <a:t>(NULL, 100, PROT_READ,</a:t>
            </a:r>
          </a:p>
          <a:p>
            <a:r>
              <a:rPr lang="ru-RU" dirty="0">
                <a:latin typeface="Courier New" panose="02070309020205020404" pitchFamily="49" charset="0"/>
                <a:cs typeface="Courier New" panose="02070309020205020404" pitchFamily="49" charset="0"/>
              </a:rPr>
              <a:t>                                         MAP_FILE | MAP_SHARED, </a:t>
            </a:r>
            <a:r>
              <a:rPr lang="ru-RU" dirty="0" err="1">
                <a:latin typeface="Courier New" panose="02070309020205020404" pitchFamily="49" charset="0"/>
                <a:cs typeface="Courier New" panose="02070309020205020404" pitchFamily="49" charset="0"/>
              </a:rPr>
              <a:t>fd_me</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[128];</a:t>
            </a:r>
          </a:p>
          <a:p>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proc</a:t>
            </a:r>
            <a:r>
              <a:rPr lang="ru-RU" dirty="0">
                <a:latin typeface="Courier New" panose="02070309020205020404" pitchFamily="49" charset="0"/>
                <a:cs typeface="Courier New" panose="02070309020205020404" pitchFamily="49" charset="0"/>
              </a:rPr>
              <a:t>/%d/</a:t>
            </a:r>
            <a:r>
              <a:rPr lang="ru-RU" dirty="0" err="1">
                <a:latin typeface="Courier New" panose="02070309020205020404" pitchFamily="49" charset="0"/>
                <a:cs typeface="Courier New" panose="02070309020205020404" pitchFamily="49" charset="0"/>
              </a:rPr>
              <a:t>maps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open</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O_RDONLY);</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print</a:t>
            </a:r>
            <a:r>
              <a:rPr lang="ru-RU" dirty="0">
                <a:latin typeface="Courier New" panose="02070309020205020404" pitchFamily="49" charset="0"/>
                <a:cs typeface="Courier New" panose="02070309020205020404" pitchFamily="49" charset="0"/>
              </a:rPr>
              <a:t> %s\n",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 -1)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exit</a:t>
            </a:r>
            <a:r>
              <a:rPr lang="ru-RU" dirty="0">
                <a:latin typeface="Courier New" panose="02070309020205020404" pitchFamily="49" charset="0"/>
                <a:cs typeface="Courier New" panose="02070309020205020404" pitchFamily="49" charset="0"/>
              </a:rPr>
              <a:t> %s\n", </a:t>
            </a:r>
            <a:r>
              <a:rPr lang="ru-RU" dirty="0" err="1">
                <a:latin typeface="Courier New" panose="02070309020205020404" pitchFamily="49" charset="0"/>
                <a:cs typeface="Courier New" panose="02070309020205020404" pitchFamily="49" charset="0"/>
              </a:rPr>
              <a:t>strerror</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errno</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exit</a:t>
            </a:r>
            <a:r>
              <a:rPr lang="ru-RU" dirty="0">
                <a:latin typeface="Courier New" panose="02070309020205020404" pitchFamily="49" charset="0"/>
                <a:cs typeface="Courier New" panose="02070309020205020404" pitchFamily="49" charset="0"/>
              </a:rPr>
              <a:t>(1);</a:t>
            </a:r>
          </a:p>
          <a:p>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nbyte</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while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nbyte</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sizeof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&gt; 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("%.*s", </a:t>
            </a:r>
            <a:r>
              <a:rPr lang="ru-RU" dirty="0" err="1">
                <a:latin typeface="Courier New" panose="02070309020205020404" pitchFamily="49" charset="0"/>
                <a:cs typeface="Courier New" panose="02070309020205020404" pitchFamily="49" charset="0"/>
              </a:rPr>
              <a:t>nbyte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("\n");</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munmap</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shared_mem</a:t>
            </a:r>
            <a:r>
              <a:rPr lang="ru-RU" dirty="0">
                <a:latin typeface="Courier New" panose="02070309020205020404" pitchFamily="49" charset="0"/>
                <a:cs typeface="Courier New" panose="02070309020205020404" pitchFamily="49" charset="0"/>
              </a:rPr>
              <a:t>, 100);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fd_me</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F9AB3DF-686F-462F-9914-1D53A8B7876B}"/>
              </a:ext>
            </a:extLst>
          </p:cNvPr>
          <p:cNvSpPr txBox="1"/>
          <p:nvPr/>
        </p:nvSpPr>
        <p:spPr>
          <a:xfrm>
            <a:off x="9128387" y="3963699"/>
            <a:ext cx="2010487" cy="738664"/>
          </a:xfrm>
          <a:prstGeom prst="rect">
            <a:avLst/>
          </a:prstGeom>
          <a:noFill/>
          <a:ln>
            <a:solidFill>
              <a:schemeClr val="tx1"/>
            </a:solidFill>
          </a:ln>
        </p:spPr>
        <p:txBody>
          <a:bodyPr wrap="non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a:t>
            </a:r>
            <a:r>
              <a:rPr lang="ru-RU" dirty="0">
                <a:latin typeface="Courier New" panose="02070309020205020404" pitchFamily="49" charset="0"/>
                <a:cs typeface="Courier New" panose="02070309020205020404" pitchFamily="49" charset="0"/>
              </a:rPr>
              <a:t>3_fs_proc.c</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79ee40d3c7_0_60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dirty="0"/>
              <a:t>/</a:t>
            </a:r>
            <a:r>
              <a:rPr lang="ru-RU" dirty="0" err="1"/>
              <a:t>proc</a:t>
            </a:r>
            <a:r>
              <a:rPr lang="ru-RU" dirty="0"/>
              <a:t>/&lt;</a:t>
            </a:r>
            <a:r>
              <a:rPr lang="ru-RU" dirty="0" err="1"/>
              <a:t>pid</a:t>
            </a:r>
            <a:r>
              <a:rPr lang="ru-RU" dirty="0"/>
              <a:t>&gt;/</a:t>
            </a:r>
            <a:r>
              <a:rPr lang="ru-RU" dirty="0" err="1"/>
              <a:t>maps</a:t>
            </a:r>
            <a:r>
              <a:rPr lang="ru-RU" dirty="0"/>
              <a:t> (2/2)</a:t>
            </a:r>
            <a:endParaRPr dirty="0"/>
          </a:p>
        </p:txBody>
      </p:sp>
      <p:sp>
        <p:nvSpPr>
          <p:cNvPr id="452" name="Google Shape;452;g79ee40d3c7_0_60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37</a:t>
            </a:fld>
            <a:endParaRPr/>
          </a:p>
        </p:txBody>
      </p:sp>
      <p:sp>
        <p:nvSpPr>
          <p:cNvPr id="2" name="Rectangle 1">
            <a:extLst>
              <a:ext uri="{FF2B5EF4-FFF2-40B4-BE49-F238E27FC236}">
                <a16:creationId xmlns:a16="http://schemas.microsoft.com/office/drawing/2014/main" id="{2BD80DE1-10A7-49F4-9D38-4AD5F2B9B973}"/>
              </a:ext>
            </a:extLst>
          </p:cNvPr>
          <p:cNvSpPr/>
          <p:nvPr/>
        </p:nvSpPr>
        <p:spPr>
          <a:xfrm>
            <a:off x="633048" y="1200519"/>
            <a:ext cx="11195538" cy="3647152"/>
          </a:xfrm>
          <a:prstGeom prst="rect">
            <a:avLst/>
          </a:prstGeom>
        </p:spPr>
        <p:txBody>
          <a:bodyPr wrap="square">
            <a:spAutoFit/>
          </a:bodyPr>
          <a:lstStyle/>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err="1">
                <a:latin typeface="Courier New" panose="02070309020205020404" pitchFamily="49" charset="0"/>
                <a:cs typeface="Courier New" panose="02070309020205020404" pitchFamily="49" charset="0"/>
              </a:rPr>
              <a:t>print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proc</a:t>
            </a:r>
            <a:r>
              <a:rPr lang="ru-RU" sz="1100" dirty="0">
                <a:latin typeface="Courier New" panose="02070309020205020404" pitchFamily="49" charset="0"/>
                <a:cs typeface="Courier New" panose="02070309020205020404" pitchFamily="49" charset="0"/>
              </a:rPr>
              <a:t>/29722/</a:t>
            </a:r>
            <a:r>
              <a:rPr lang="ru-RU" sz="1100" dirty="0" err="1">
                <a:latin typeface="Courier New" panose="02070309020205020404" pitchFamily="49" charset="0"/>
                <a:cs typeface="Courier New" panose="02070309020205020404" pitchFamily="49" charset="0"/>
              </a:rPr>
              <a:t>maps</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14ce514fb000-14ce516e2000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08:01 20454131                   /lib/x86_64-linux-gnu/libc-2.27.so</a:t>
            </a:r>
          </a:p>
          <a:p>
            <a:r>
              <a:rPr lang="ru-RU" sz="1100" dirty="0">
                <a:latin typeface="Courier New" panose="02070309020205020404" pitchFamily="49" charset="0"/>
                <a:cs typeface="Courier New" panose="02070309020205020404" pitchFamily="49" charset="0"/>
              </a:rPr>
              <a:t>14ce516e2000-14ce518e2000 ---p 001e7000 08:01 20454131                   /lib/x86_64-linux-gnu/libc-2.27.so</a:t>
            </a:r>
          </a:p>
          <a:p>
            <a:r>
              <a:rPr lang="ru-RU" sz="1100" dirty="0">
                <a:latin typeface="Courier New" panose="02070309020205020404" pitchFamily="49" charset="0"/>
                <a:cs typeface="Courier New" panose="02070309020205020404" pitchFamily="49" charset="0"/>
              </a:rPr>
              <a:t>14ce518e2000-14ce518e6000 r--p 001e7000 08:01 20454131                   /lib/x86_64-linux-gnu/libc-2.27.so</a:t>
            </a:r>
          </a:p>
          <a:p>
            <a:r>
              <a:rPr lang="ru-RU" sz="1100" dirty="0">
                <a:latin typeface="Courier New" panose="02070309020205020404" pitchFamily="49" charset="0"/>
                <a:cs typeface="Courier New" panose="02070309020205020404" pitchFamily="49" charset="0"/>
              </a:rPr>
              <a:t>14ce518e6000-14ce518e8000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001eb000 08:01 20454131                   /lib/x86_64-linux-gnu/libc-2.27.so</a:t>
            </a:r>
          </a:p>
          <a:p>
            <a:r>
              <a:rPr lang="ru-RU" sz="1100" dirty="0">
                <a:latin typeface="Courier New" panose="02070309020205020404" pitchFamily="49" charset="0"/>
                <a:cs typeface="Courier New" panose="02070309020205020404" pitchFamily="49" charset="0"/>
              </a:rPr>
              <a:t>14ce518e8000-14ce518ec000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14ce518ec000-14ce51915000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08:01 20454117                   /lib/x86_64-linux-gnu/ld-2.27.so</a:t>
            </a:r>
          </a:p>
          <a:p>
            <a:r>
              <a:rPr lang="ru-RU" sz="1100" dirty="0">
                <a:latin typeface="Courier New" panose="02070309020205020404" pitchFamily="49" charset="0"/>
                <a:cs typeface="Courier New" panose="02070309020205020404" pitchFamily="49" charset="0"/>
              </a:rPr>
              <a:t>14ce51af6000-14ce51af8000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14ce51b14000-14ce51b15000 r--s 00000000 08:11 71041090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/2_processes/3_fs_proc.c</a:t>
            </a:r>
          </a:p>
          <a:p>
            <a:r>
              <a:rPr lang="ru-RU" sz="1100" dirty="0">
                <a:latin typeface="Courier New" panose="02070309020205020404" pitchFamily="49" charset="0"/>
                <a:cs typeface="Courier New" panose="02070309020205020404" pitchFamily="49" charset="0"/>
              </a:rPr>
              <a:t>14ce51b15000-14ce51b16000 r--p 00029000 08:01 20454117                   /lib/x86_64-linux-gnu/ld-2.27.so</a:t>
            </a:r>
          </a:p>
          <a:p>
            <a:r>
              <a:rPr lang="ru-RU" sz="1100" dirty="0">
                <a:latin typeface="Courier New" panose="02070309020205020404" pitchFamily="49" charset="0"/>
                <a:cs typeface="Courier New" panose="02070309020205020404" pitchFamily="49" charset="0"/>
              </a:rPr>
              <a:t>14ce51b16000-14ce51b17000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0002a000 08:01 20454117                   /lib/x86_64-linux-gnu/ld-2.27.so</a:t>
            </a:r>
          </a:p>
          <a:p>
            <a:r>
              <a:rPr lang="ru-RU" sz="1100" dirty="0">
                <a:latin typeface="Courier New" panose="02070309020205020404" pitchFamily="49" charset="0"/>
                <a:cs typeface="Courier New" panose="02070309020205020404" pitchFamily="49" charset="0"/>
              </a:rPr>
              <a:t>14ce51b17000-14ce51b18000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55d708cf6000-55d708cf7000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55d708ef7000-55d708ef8000 r--p 00001000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55d708ef8000-55d708ef9000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00002000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55d709f7b000-55d709f9c000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                          [</a:t>
            </a:r>
            <a:r>
              <a:rPr lang="ru-RU" sz="1100" dirty="0" err="1">
                <a:latin typeface="Courier New" panose="02070309020205020404" pitchFamily="49" charset="0"/>
                <a:cs typeface="Courier New" panose="02070309020205020404" pitchFamily="49" charset="0"/>
              </a:rPr>
              <a:t>heap</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7ffc2306d000-7ffc2308e000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                          [</a:t>
            </a:r>
            <a:r>
              <a:rPr lang="ru-RU" sz="1100" dirty="0" err="1">
                <a:latin typeface="Courier New" panose="02070309020205020404" pitchFamily="49" charset="0"/>
                <a:cs typeface="Courier New" panose="02070309020205020404" pitchFamily="49" charset="0"/>
              </a:rPr>
              <a:t>stack</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7ffc23157000-7ffc2315a000 r--p 00000000 00:00 0                          [</a:t>
            </a:r>
            <a:r>
              <a:rPr lang="ru-RU" sz="1100" dirty="0" err="1">
                <a:latin typeface="Courier New" panose="02070309020205020404" pitchFamily="49" charset="0"/>
                <a:cs typeface="Courier New" panose="02070309020205020404" pitchFamily="49" charset="0"/>
              </a:rPr>
              <a:t>vvar</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7ffc2315a000-7ffc2315b000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00:00 0                          [</a:t>
            </a:r>
            <a:r>
              <a:rPr lang="ru-RU" sz="1100" dirty="0" err="1">
                <a:latin typeface="Courier New" panose="02070309020205020404" pitchFamily="49" charset="0"/>
                <a:cs typeface="Courier New" panose="02070309020205020404" pitchFamily="49" charset="0"/>
              </a:rPr>
              <a:t>vdso</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ffffffffff600000-ffffffffff601000 --</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00:00 0                  [</a:t>
            </a:r>
            <a:r>
              <a:rPr lang="ru-RU" sz="1100" dirty="0" err="1">
                <a:latin typeface="Courier New" panose="02070309020205020404" pitchFamily="49" charset="0"/>
                <a:cs typeface="Courier New" panose="02070309020205020404" pitchFamily="49" charset="0"/>
              </a:rPr>
              <a:t>vsyscall</a:t>
            </a:r>
            <a:r>
              <a:rPr lang="ru-RU" sz="1100" dirty="0">
                <a:latin typeface="Courier New" panose="02070309020205020404" pitchFamily="49" charset="0"/>
                <a:cs typeface="Courier New" panose="02070309020205020404" pitchFamily="49" charset="0"/>
              </a:rPr>
              <a:t>]</a:t>
            </a:r>
          </a:p>
        </p:txBody>
      </p:sp>
      <p:sp>
        <p:nvSpPr>
          <p:cNvPr id="3" name="Speech Bubble: Rectangle 2">
            <a:extLst>
              <a:ext uri="{FF2B5EF4-FFF2-40B4-BE49-F238E27FC236}">
                <a16:creationId xmlns:a16="http://schemas.microsoft.com/office/drawing/2014/main" id="{775586C1-CB29-42B8-BBF7-F0165B2E0A85}"/>
              </a:ext>
            </a:extLst>
          </p:cNvPr>
          <p:cNvSpPr/>
          <p:nvPr/>
        </p:nvSpPr>
        <p:spPr>
          <a:xfrm>
            <a:off x="3411414" y="1149357"/>
            <a:ext cx="556847" cy="386366"/>
          </a:xfrm>
          <a:prstGeom prst="wedgeRectCallout">
            <a:avLst>
              <a:gd name="adj1" fmla="val -106547"/>
              <a:gd name="adj2" fmla="val 640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a:t>
            </a:r>
            <a:endParaRPr lang="ru-RU" dirty="0"/>
          </a:p>
        </p:txBody>
      </p:sp>
      <p:sp>
        <p:nvSpPr>
          <p:cNvPr id="7" name="Speech Bubble: Rectangle 6">
            <a:extLst>
              <a:ext uri="{FF2B5EF4-FFF2-40B4-BE49-F238E27FC236}">
                <a16:creationId xmlns:a16="http://schemas.microsoft.com/office/drawing/2014/main" id="{1CBE0E80-C22E-4DE2-94A0-01F780B1BC1B}"/>
              </a:ext>
            </a:extLst>
          </p:cNvPr>
          <p:cNvSpPr/>
          <p:nvPr/>
        </p:nvSpPr>
        <p:spPr>
          <a:xfrm>
            <a:off x="3528645" y="1195153"/>
            <a:ext cx="650632" cy="386366"/>
          </a:xfrm>
          <a:prstGeom prst="wedgeRectCallout">
            <a:avLst>
              <a:gd name="adj1" fmla="val -131800"/>
              <a:gd name="adj2" fmla="val 1459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a:t>
            </a:r>
            <a:endParaRPr lang="ru-RU" dirty="0"/>
          </a:p>
        </p:txBody>
      </p:sp>
      <p:sp>
        <p:nvSpPr>
          <p:cNvPr id="8" name="Speech Bubble: Rectangle 7">
            <a:extLst>
              <a:ext uri="{FF2B5EF4-FFF2-40B4-BE49-F238E27FC236}">
                <a16:creationId xmlns:a16="http://schemas.microsoft.com/office/drawing/2014/main" id="{DCE89761-A162-4636-9AB5-287C4BF18176}"/>
              </a:ext>
            </a:extLst>
          </p:cNvPr>
          <p:cNvSpPr/>
          <p:nvPr/>
        </p:nvSpPr>
        <p:spPr>
          <a:xfrm>
            <a:off x="4203482" y="1195153"/>
            <a:ext cx="650632" cy="386366"/>
          </a:xfrm>
          <a:prstGeom prst="wedgeRectCallout">
            <a:avLst>
              <a:gd name="adj1" fmla="val -219187"/>
              <a:gd name="adj2" fmla="val 1914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err="1">
                <a:solidFill>
                  <a:schemeClr val="tx1"/>
                </a:solidFill>
              </a:rPr>
              <a:t>bss</a:t>
            </a:r>
            <a:endParaRPr lang="ru-RU" dirty="0"/>
          </a:p>
        </p:txBody>
      </p:sp>
      <p:sp>
        <p:nvSpPr>
          <p:cNvPr id="10" name="Speech Bubble: Rectangle 9">
            <a:extLst>
              <a:ext uri="{FF2B5EF4-FFF2-40B4-BE49-F238E27FC236}">
                <a16:creationId xmlns:a16="http://schemas.microsoft.com/office/drawing/2014/main" id="{46AC6228-7D83-4911-BC8F-FCCFE3A54670}"/>
              </a:ext>
            </a:extLst>
          </p:cNvPr>
          <p:cNvSpPr/>
          <p:nvPr/>
        </p:nvSpPr>
        <p:spPr>
          <a:xfrm>
            <a:off x="4895904" y="1195153"/>
            <a:ext cx="650632" cy="386366"/>
          </a:xfrm>
          <a:prstGeom prst="wedgeRectCallout">
            <a:avLst>
              <a:gd name="adj1" fmla="val -327295"/>
              <a:gd name="adj2" fmla="val 673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.heap</a:t>
            </a:r>
            <a:endParaRPr lang="ru-RU" dirty="0"/>
          </a:p>
        </p:txBody>
      </p:sp>
      <p:sp>
        <p:nvSpPr>
          <p:cNvPr id="5" name="Rectangle 4">
            <a:extLst>
              <a:ext uri="{FF2B5EF4-FFF2-40B4-BE49-F238E27FC236}">
                <a16:creationId xmlns:a16="http://schemas.microsoft.com/office/drawing/2014/main" id="{0EA42327-CA54-4186-8490-5934677C3359}"/>
              </a:ext>
            </a:extLst>
          </p:cNvPr>
          <p:cNvSpPr/>
          <p:nvPr/>
        </p:nvSpPr>
        <p:spPr>
          <a:xfrm>
            <a:off x="709246" y="2420815"/>
            <a:ext cx="2139462" cy="1488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Speech Bubble: Rectangle 5">
            <a:extLst>
              <a:ext uri="{FF2B5EF4-FFF2-40B4-BE49-F238E27FC236}">
                <a16:creationId xmlns:a16="http://schemas.microsoft.com/office/drawing/2014/main" id="{513B551B-7822-4741-8FAB-ACD1D09509A4}"/>
              </a:ext>
            </a:extLst>
          </p:cNvPr>
          <p:cNvSpPr/>
          <p:nvPr/>
        </p:nvSpPr>
        <p:spPr>
          <a:xfrm>
            <a:off x="709245" y="4964723"/>
            <a:ext cx="826477" cy="294848"/>
          </a:xfrm>
          <a:prstGeom prst="wedgeRectCallout">
            <a:avLst>
              <a:gd name="adj1" fmla="val -25798"/>
              <a:gd name="adj2" fmla="val -408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err="1">
                <a:solidFill>
                  <a:schemeClr val="tx1"/>
                </a:solidFill>
              </a:rPr>
              <a:t>mmap</a:t>
            </a:r>
            <a:endParaRPr lang="ru-RU" dirty="0">
              <a:solidFill>
                <a:schemeClr val="tx1"/>
              </a:solidFill>
            </a:endParaRPr>
          </a:p>
        </p:txBody>
      </p:sp>
      <p:sp>
        <p:nvSpPr>
          <p:cNvPr id="13" name="Speech Bubble: Rectangle 12">
            <a:extLst>
              <a:ext uri="{FF2B5EF4-FFF2-40B4-BE49-F238E27FC236}">
                <a16:creationId xmlns:a16="http://schemas.microsoft.com/office/drawing/2014/main" id="{421905A2-05C5-48A2-AD56-8C2C1890A1A0}"/>
              </a:ext>
            </a:extLst>
          </p:cNvPr>
          <p:cNvSpPr/>
          <p:nvPr/>
        </p:nvSpPr>
        <p:spPr>
          <a:xfrm>
            <a:off x="3556540" y="5295146"/>
            <a:ext cx="650632" cy="386366"/>
          </a:xfrm>
          <a:prstGeom prst="wedgeRectCallout">
            <a:avLst>
              <a:gd name="adj1" fmla="val -131800"/>
              <a:gd name="adj2" fmla="val -2758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a:t>
            </a:r>
            <a:endParaRPr lang="ru-RU" dirty="0"/>
          </a:p>
        </p:txBody>
      </p:sp>
      <p:sp>
        <p:nvSpPr>
          <p:cNvPr id="14" name="Speech Bubble: Rectangle 13">
            <a:extLst>
              <a:ext uri="{FF2B5EF4-FFF2-40B4-BE49-F238E27FC236}">
                <a16:creationId xmlns:a16="http://schemas.microsoft.com/office/drawing/2014/main" id="{C14125B1-62BB-4073-81B9-EE7812287F2A}"/>
              </a:ext>
            </a:extLst>
          </p:cNvPr>
          <p:cNvSpPr/>
          <p:nvPr/>
        </p:nvSpPr>
        <p:spPr>
          <a:xfrm>
            <a:off x="4030566" y="4479048"/>
            <a:ext cx="650632" cy="386366"/>
          </a:xfrm>
          <a:prstGeom prst="wedgeRectCallout">
            <a:avLst>
              <a:gd name="adj1" fmla="val -183151"/>
              <a:gd name="adj2" fmla="val -1104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.stack</a:t>
            </a:r>
            <a:endParaRPr lang="ru-RU" dirty="0"/>
          </a:p>
        </p:txBody>
      </p:sp>
      <p:sp>
        <p:nvSpPr>
          <p:cNvPr id="11" name="Rectangle 10">
            <a:extLst>
              <a:ext uri="{FF2B5EF4-FFF2-40B4-BE49-F238E27FC236}">
                <a16:creationId xmlns:a16="http://schemas.microsoft.com/office/drawing/2014/main" id="{13B8C7E4-54D7-417F-A0ED-CB6D36F6BE00}"/>
              </a:ext>
            </a:extLst>
          </p:cNvPr>
          <p:cNvSpPr/>
          <p:nvPr/>
        </p:nvSpPr>
        <p:spPr>
          <a:xfrm>
            <a:off x="5221220" y="4964723"/>
            <a:ext cx="3512472" cy="1600438"/>
          </a:xfrm>
          <a:prstGeom prst="rect">
            <a:avLst/>
          </a:prstGeom>
          <a:ln>
            <a:solidFill>
              <a:schemeClr val="tx1"/>
            </a:solidFill>
          </a:ln>
        </p:spPr>
        <p:txBody>
          <a:bodyPr wrap="square">
            <a:spAutoFit/>
          </a:bodyPr>
          <a:lstStyle/>
          <a:p>
            <a:r>
              <a:rPr lang="ru-RU" dirty="0" err="1">
                <a:latin typeface="Courier New" panose="02070309020205020404" pitchFamily="49" charset="0"/>
                <a:cs typeface="Courier New" panose="02070309020205020404" pitchFamily="49" charset="0"/>
              </a:rPr>
              <a:t>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vm_area_struct</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vm_start</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vm_end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vm_flags</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file</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vm_file</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void</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vm_private_data</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p:txBody>
      </p:sp>
      <p:sp>
        <p:nvSpPr>
          <p:cNvPr id="12" name="Rectangle 11">
            <a:extLst>
              <a:ext uri="{FF2B5EF4-FFF2-40B4-BE49-F238E27FC236}">
                <a16:creationId xmlns:a16="http://schemas.microsoft.com/office/drawing/2014/main" id="{A149B62F-33FF-4EF5-9DDC-7BCF7F2BAE93}"/>
              </a:ext>
            </a:extLst>
          </p:cNvPr>
          <p:cNvSpPr/>
          <p:nvPr/>
        </p:nvSpPr>
        <p:spPr>
          <a:xfrm>
            <a:off x="6799385" y="1535723"/>
            <a:ext cx="4888523" cy="32472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Rectangle 16">
            <a:extLst>
              <a:ext uri="{FF2B5EF4-FFF2-40B4-BE49-F238E27FC236}">
                <a16:creationId xmlns:a16="http://schemas.microsoft.com/office/drawing/2014/main" id="{97672C22-4257-4A6C-B79A-16B459AB8A85}"/>
              </a:ext>
            </a:extLst>
          </p:cNvPr>
          <p:cNvSpPr/>
          <p:nvPr/>
        </p:nvSpPr>
        <p:spPr>
          <a:xfrm>
            <a:off x="6096000" y="5897540"/>
            <a:ext cx="2526323" cy="4563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Speech Bubble: Rectangle 17">
            <a:extLst>
              <a:ext uri="{FF2B5EF4-FFF2-40B4-BE49-F238E27FC236}">
                <a16:creationId xmlns:a16="http://schemas.microsoft.com/office/drawing/2014/main" id="{45127982-E35E-4E36-9C0B-92E5B5C8014F}"/>
              </a:ext>
            </a:extLst>
          </p:cNvPr>
          <p:cNvSpPr/>
          <p:nvPr/>
        </p:nvSpPr>
        <p:spPr>
          <a:xfrm>
            <a:off x="10618094" y="697100"/>
            <a:ext cx="1210491" cy="645191"/>
          </a:xfrm>
          <a:prstGeom prst="wedgeRectCallout">
            <a:avLst>
              <a:gd name="adj1" fmla="val -116035"/>
              <a:gd name="adj2" fmla="val 15102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Память библиотеки</a:t>
            </a:r>
            <a:endParaRPr lang="ru-RU" dirty="0"/>
          </a:p>
        </p:txBody>
      </p:sp>
      <p:sp>
        <p:nvSpPr>
          <p:cNvPr id="19" name="Rectangle 18">
            <a:extLst>
              <a:ext uri="{FF2B5EF4-FFF2-40B4-BE49-F238E27FC236}">
                <a16:creationId xmlns:a16="http://schemas.microsoft.com/office/drawing/2014/main" id="{155BD195-F9DC-4B40-8D5A-4B48C0F60B54}"/>
              </a:ext>
            </a:extLst>
          </p:cNvPr>
          <p:cNvSpPr/>
          <p:nvPr/>
        </p:nvSpPr>
        <p:spPr>
          <a:xfrm>
            <a:off x="2848708" y="1589469"/>
            <a:ext cx="2526323" cy="4563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D09B313A-080C-44DD-931F-B7D37CE04529}"/>
              </a:ext>
            </a:extLst>
          </p:cNvPr>
          <p:cNvSpPr/>
          <p:nvPr/>
        </p:nvSpPr>
        <p:spPr>
          <a:xfrm>
            <a:off x="2807677" y="1412819"/>
            <a:ext cx="515815" cy="3194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Rectangle 20">
            <a:extLst>
              <a:ext uri="{FF2B5EF4-FFF2-40B4-BE49-F238E27FC236}">
                <a16:creationId xmlns:a16="http://schemas.microsoft.com/office/drawing/2014/main" id="{DA9F3F26-D019-417D-ADCD-6CCDB3801F59}"/>
              </a:ext>
            </a:extLst>
          </p:cNvPr>
          <p:cNvSpPr/>
          <p:nvPr/>
        </p:nvSpPr>
        <p:spPr>
          <a:xfrm>
            <a:off x="6096000" y="5657481"/>
            <a:ext cx="2526323" cy="216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15">
            <a:extLst>
              <a:ext uri="{FF2B5EF4-FFF2-40B4-BE49-F238E27FC236}">
                <a16:creationId xmlns:a16="http://schemas.microsoft.com/office/drawing/2014/main" id="{25CEF7F3-12FD-4B78-97A2-24301758D351}"/>
              </a:ext>
            </a:extLst>
          </p:cNvPr>
          <p:cNvSpPr/>
          <p:nvPr/>
        </p:nvSpPr>
        <p:spPr>
          <a:xfrm>
            <a:off x="2807677" y="2737338"/>
            <a:ext cx="515815" cy="211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8"/>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1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8" grpId="0" animBg="1"/>
      <p:bldP spid="8" grpId="1" animBg="1"/>
      <p:bldP spid="10" grpId="0" animBg="1"/>
      <p:bldP spid="10" grpId="1" animBg="1"/>
      <p:bldP spid="5" grpId="0" animBg="1"/>
      <p:bldP spid="5" grpId="1" animBg="1"/>
      <p:bldP spid="6" grpId="0" animBg="1"/>
      <p:bldP spid="6" grpId="1" animBg="1"/>
      <p:bldP spid="13" grpId="0" animBg="1"/>
      <p:bldP spid="13" grpId="1" animBg="1"/>
      <p:bldP spid="14" grpId="0" animBg="1"/>
      <p:bldP spid="14" grpId="1" animBg="1"/>
      <p:bldP spid="11" grpId="0" animBg="1"/>
      <p:bldP spid="12" grpId="0" animBg="1"/>
      <p:bldP spid="12" grpId="1" animBg="1"/>
      <p:bldP spid="17" grpId="0" animBg="1"/>
      <p:bldP spid="17" grpId="1" animBg="1"/>
      <p:bldP spid="18" grpId="0" animBg="1"/>
      <p:bldP spid="18" grpId="1" animBg="1"/>
      <p:bldP spid="19" grpId="0" animBg="1"/>
      <p:bldP spid="19" grpId="1" animBg="1"/>
      <p:bldP spid="15" grpId="0" animBg="1"/>
      <p:bldP spid="15" grpId="1" animBg="1"/>
      <p:bldP spid="21" grpId="0" animBg="1"/>
      <p:bldP spid="21" grpId="1"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79ee40d3c7_0_61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mmap (shared)</a:t>
            </a:r>
            <a:endParaRPr/>
          </a:p>
        </p:txBody>
      </p:sp>
      <p:sp>
        <p:nvSpPr>
          <p:cNvPr id="458" name="Google Shape;458;g79ee40d3c7_0_61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dirty="0"/>
              <a:t>#0</a:t>
            </a:r>
            <a:fld id="{00000000-1234-1234-1234-123412341234}" type="slidenum">
              <a:rPr lang="ru-RU"/>
              <a:t>38</a:t>
            </a:fld>
            <a:endParaRPr dirty="0"/>
          </a:p>
        </p:txBody>
      </p:sp>
      <p:sp>
        <p:nvSpPr>
          <p:cNvPr id="459" name="Google Shape;459;g79ee40d3c7_0_613"/>
          <p:cNvSpPr txBox="1"/>
          <p:nvPr/>
        </p:nvSpPr>
        <p:spPr>
          <a:xfrm>
            <a:off x="954775" y="1455425"/>
            <a:ext cx="76380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350" dirty="0" err="1">
                <a:solidFill>
                  <a:srgbClr val="37474F"/>
                </a:solidFill>
                <a:latin typeface="Roboto Mono"/>
                <a:ea typeface="Roboto Mono"/>
                <a:cs typeface="Roboto Mono"/>
                <a:sym typeface="Roboto Mono"/>
              </a:rPr>
              <a:t>int</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main</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char</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shared_mem</a:t>
            </a:r>
            <a:r>
              <a:rPr lang="ru-RU" sz="1350" dirty="0">
                <a:solidFill>
                  <a:srgbClr val="37474F"/>
                </a:solidFill>
                <a:latin typeface="Roboto Mono"/>
                <a:ea typeface="Roboto Mono"/>
                <a:cs typeface="Roboto Mono"/>
                <a:sym typeface="Roboto Mono"/>
              </a:rPr>
              <a:t> = (</a:t>
            </a:r>
            <a:r>
              <a:rPr lang="ru-RU" sz="1350" dirty="0" err="1">
                <a:solidFill>
                  <a:srgbClr val="37474F"/>
                </a:solidFill>
                <a:latin typeface="Roboto Mono"/>
                <a:ea typeface="Roboto Mono"/>
                <a:cs typeface="Roboto Mono"/>
                <a:sym typeface="Roboto Mono"/>
              </a:rPr>
              <a:t>char</a:t>
            </a:r>
            <a:r>
              <a:rPr lang="ru-RU" sz="1350" dirty="0">
                <a:solidFill>
                  <a:srgbClr val="37474F"/>
                </a:solidFill>
                <a:latin typeface="Roboto Mono"/>
                <a:ea typeface="Roboto Mono"/>
                <a:cs typeface="Roboto Mono"/>
                <a:sym typeface="Roboto Mono"/>
              </a:rPr>
              <a:t> *) </a:t>
            </a:r>
            <a:r>
              <a:rPr lang="ru-RU" sz="1350" dirty="0" err="1">
                <a:solidFill>
                  <a:srgbClr val="37474F"/>
                </a:solidFill>
                <a:latin typeface="Roboto Mono"/>
                <a:ea typeface="Roboto Mono"/>
                <a:cs typeface="Roboto Mono"/>
                <a:sym typeface="Roboto Mono"/>
              </a:rPr>
              <a:t>mmap</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NULL</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100</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PROT_READ</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PROT_WRITE</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MAP_ANON</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MAP_SHARED</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1</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char</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private_mem</a:t>
            </a:r>
            <a:r>
              <a:rPr lang="ru-RU" sz="1350" dirty="0">
                <a:solidFill>
                  <a:srgbClr val="37474F"/>
                </a:solidFill>
                <a:latin typeface="Roboto Mono"/>
                <a:ea typeface="Roboto Mono"/>
                <a:cs typeface="Roboto Mono"/>
                <a:sym typeface="Roboto Mono"/>
              </a:rPr>
              <a:t> = (</a:t>
            </a:r>
            <a:r>
              <a:rPr lang="ru-RU" sz="1350" dirty="0" err="1">
                <a:solidFill>
                  <a:srgbClr val="37474F"/>
                </a:solidFill>
                <a:latin typeface="Roboto Mono"/>
                <a:ea typeface="Roboto Mono"/>
                <a:cs typeface="Roboto Mono"/>
                <a:sym typeface="Roboto Mono"/>
              </a:rPr>
              <a:t>char</a:t>
            </a:r>
            <a:r>
              <a:rPr lang="ru-RU" sz="1350" dirty="0">
                <a:solidFill>
                  <a:srgbClr val="37474F"/>
                </a:solidFill>
                <a:latin typeface="Roboto Mono"/>
                <a:ea typeface="Roboto Mono"/>
                <a:cs typeface="Roboto Mono"/>
                <a:sym typeface="Roboto Mono"/>
              </a:rPr>
              <a:t> *) </a:t>
            </a:r>
            <a:r>
              <a:rPr lang="ru-RU" sz="1350" dirty="0" err="1">
                <a:solidFill>
                  <a:srgbClr val="37474F"/>
                </a:solidFill>
                <a:latin typeface="Roboto Mono"/>
                <a:ea typeface="Roboto Mono"/>
                <a:cs typeface="Roboto Mono"/>
                <a:sym typeface="Roboto Mono"/>
              </a:rPr>
              <a:t>malloc</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100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shared_mem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55</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private_mem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55</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F51B5"/>
                </a:solidFill>
                <a:latin typeface="Roboto Mono"/>
                <a:ea typeface="Roboto Mono"/>
                <a:cs typeface="Roboto Mono"/>
                <a:sym typeface="Roboto Mono"/>
              </a:rPr>
              <a:t>if</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fork</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 {</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shared_mem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56</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private_mem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56</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goto</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exit</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wait</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NULL</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printf</a:t>
            </a:r>
            <a:r>
              <a:rPr lang="ru-RU" sz="1350" dirty="0">
                <a:solidFill>
                  <a:srgbClr val="37474F"/>
                </a:solidFill>
                <a:latin typeface="Roboto Mono"/>
                <a:ea typeface="Roboto Mono"/>
                <a:cs typeface="Roboto Mono"/>
                <a:sym typeface="Roboto Mono"/>
              </a:rPr>
              <a:t>(</a:t>
            </a:r>
            <a:r>
              <a:rPr lang="ru-RU" sz="1350" dirty="0">
                <a:solidFill>
                  <a:srgbClr val="388E3C"/>
                </a:solidFill>
                <a:latin typeface="Roboto Mono"/>
                <a:ea typeface="Roboto Mono"/>
                <a:cs typeface="Roboto Mono"/>
                <a:sym typeface="Roboto Mono"/>
              </a:rPr>
              <a:t>"</a:t>
            </a:r>
            <a:r>
              <a:rPr lang="ru-RU" sz="1350" dirty="0" err="1">
                <a:solidFill>
                  <a:srgbClr val="388E3C"/>
                </a:solidFill>
                <a:latin typeface="Roboto Mono"/>
                <a:ea typeface="Roboto Mono"/>
                <a:cs typeface="Roboto Mono"/>
                <a:sym typeface="Roboto Mono"/>
              </a:rPr>
              <a:t>shared</a:t>
            </a:r>
            <a:r>
              <a:rPr lang="ru-RU" sz="1350" dirty="0">
                <a:solidFill>
                  <a:srgbClr val="388E3C"/>
                </a:solidFill>
                <a:latin typeface="Roboto Mono"/>
                <a:ea typeface="Roboto Mono"/>
                <a:cs typeface="Roboto Mono"/>
                <a:sym typeface="Roboto Mono"/>
              </a:rPr>
              <a:t>: %d, </a:t>
            </a:r>
            <a:r>
              <a:rPr lang="ru-RU" sz="1350" dirty="0" err="1">
                <a:solidFill>
                  <a:srgbClr val="388E3C"/>
                </a:solidFill>
                <a:latin typeface="Roboto Mono"/>
                <a:ea typeface="Roboto Mono"/>
                <a:cs typeface="Roboto Mono"/>
                <a:sym typeface="Roboto Mono"/>
              </a:rPr>
              <a:t>private</a:t>
            </a:r>
            <a:r>
              <a:rPr lang="ru-RU" sz="1350" dirty="0">
                <a:solidFill>
                  <a:srgbClr val="388E3C"/>
                </a:solidFill>
                <a:latin typeface="Roboto Mono"/>
                <a:ea typeface="Roboto Mono"/>
                <a:cs typeface="Roboto Mono"/>
                <a:sym typeface="Roboto Mono"/>
              </a:rPr>
              <a:t>: %d\n"</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int</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shared_mem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int</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private_mem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err="1">
                <a:solidFill>
                  <a:srgbClr val="37474F"/>
                </a:solidFill>
                <a:latin typeface="Roboto Mono"/>
                <a:ea typeface="Roboto Mono"/>
                <a:cs typeface="Roboto Mono"/>
                <a:sym typeface="Roboto Mono"/>
              </a:rPr>
              <a:t>exit</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munmap</a:t>
            </a:r>
            <a:r>
              <a:rPr lang="ru-RU" sz="1350" dirty="0">
                <a:solidFill>
                  <a:srgbClr val="37474F"/>
                </a:solidFill>
                <a:latin typeface="Roboto Mono"/>
                <a:ea typeface="Roboto Mono"/>
                <a:cs typeface="Roboto Mono"/>
                <a:sym typeface="Roboto Mono"/>
              </a:rPr>
              <a:t>(</a:t>
            </a:r>
            <a:r>
              <a:rPr lang="ru-RU" sz="1350" dirty="0" err="1">
                <a:solidFill>
                  <a:srgbClr val="37474F"/>
                </a:solidFill>
                <a:latin typeface="Roboto Mono"/>
                <a:ea typeface="Roboto Mono"/>
                <a:cs typeface="Roboto Mono"/>
                <a:sym typeface="Roboto Mono"/>
              </a:rPr>
              <a:t>shared_mem</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100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free</a:t>
            </a:r>
            <a:r>
              <a:rPr lang="ru-RU" sz="1350" dirty="0">
                <a:solidFill>
                  <a:srgbClr val="37474F"/>
                </a:solidFill>
                <a:latin typeface="Roboto Mono"/>
                <a:ea typeface="Roboto Mono"/>
                <a:cs typeface="Roboto Mono"/>
                <a:sym typeface="Roboto Mono"/>
              </a:rPr>
              <a:t>(</a:t>
            </a:r>
            <a:r>
              <a:rPr lang="ru-RU" sz="1350" dirty="0" err="1">
                <a:solidFill>
                  <a:srgbClr val="37474F"/>
                </a:solidFill>
                <a:latin typeface="Roboto Mono"/>
                <a:ea typeface="Roboto Mono"/>
                <a:cs typeface="Roboto Mono"/>
                <a:sym typeface="Roboto Mono"/>
              </a:rPr>
              <a:t>private_mem</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F51B5"/>
                </a:solidFill>
                <a:latin typeface="Roboto Mono"/>
                <a:ea typeface="Roboto Mono"/>
                <a:cs typeface="Roboto Mono"/>
                <a:sym typeface="Roboto Mono"/>
              </a:rPr>
              <a:t>return</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350" dirty="0">
                <a:solidFill>
                  <a:srgbClr val="37474F"/>
                </a:solidFill>
                <a:latin typeface="Roboto Mono"/>
                <a:ea typeface="Roboto Mono"/>
                <a:cs typeface="Roboto Mono"/>
                <a:sym typeface="Roboto Mono"/>
              </a:rPr>
              <a:t>}</a:t>
            </a:r>
            <a:endParaRPr sz="1100" dirty="0"/>
          </a:p>
        </p:txBody>
      </p:sp>
      <p:sp>
        <p:nvSpPr>
          <p:cNvPr id="462" name="Google Shape;462;g79ee40d3c7_0_613"/>
          <p:cNvSpPr txBox="1"/>
          <p:nvPr/>
        </p:nvSpPr>
        <p:spPr>
          <a:xfrm>
            <a:off x="5157066" y="5484544"/>
            <a:ext cx="4027725" cy="127108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RU" sz="2200" dirty="0"/>
              <a:t>В родителе поменялась </a:t>
            </a:r>
            <a:br>
              <a:rPr lang="ru-RU" sz="2200" dirty="0"/>
            </a:br>
            <a:r>
              <a:rPr lang="ru-RU" sz="2200" dirty="0"/>
              <a:t>только разделяемая память</a:t>
            </a:r>
            <a:endParaRPr sz="2200" dirty="0"/>
          </a:p>
        </p:txBody>
      </p:sp>
      <p:sp>
        <p:nvSpPr>
          <p:cNvPr id="463" name="Google Shape;463;g79ee40d3c7_0_613"/>
          <p:cNvSpPr/>
          <p:nvPr/>
        </p:nvSpPr>
        <p:spPr>
          <a:xfrm>
            <a:off x="1397225" y="2293750"/>
            <a:ext cx="4354500" cy="32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g79ee40d3c7_0_613"/>
          <p:cNvSpPr txBox="1"/>
          <p:nvPr/>
        </p:nvSpPr>
        <p:spPr>
          <a:xfrm>
            <a:off x="4331350" y="2806075"/>
            <a:ext cx="378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800" b="1"/>
              <a:t>Приватная память будет COW</a:t>
            </a:r>
            <a:endParaRPr sz="1800" b="1"/>
          </a:p>
        </p:txBody>
      </p:sp>
      <p:sp>
        <p:nvSpPr>
          <p:cNvPr id="2" name="Speech Bubble: Rectangle 1">
            <a:extLst>
              <a:ext uri="{FF2B5EF4-FFF2-40B4-BE49-F238E27FC236}">
                <a16:creationId xmlns:a16="http://schemas.microsoft.com/office/drawing/2014/main" id="{1876C96C-B6D7-43CE-B5CD-18120FDDB3F0}"/>
              </a:ext>
            </a:extLst>
          </p:cNvPr>
          <p:cNvSpPr/>
          <p:nvPr/>
        </p:nvSpPr>
        <p:spPr>
          <a:xfrm>
            <a:off x="521677" y="3267775"/>
            <a:ext cx="914400" cy="612648"/>
          </a:xfrm>
          <a:prstGeom prst="wedgeRectCallout">
            <a:avLst>
              <a:gd name="adj1" fmla="val 91346"/>
              <a:gd name="adj2" fmla="val -207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Потомок меняет обе</a:t>
            </a:r>
          </a:p>
        </p:txBody>
      </p:sp>
      <p:sp>
        <p:nvSpPr>
          <p:cNvPr id="3" name="Rectangle 2">
            <a:extLst>
              <a:ext uri="{FF2B5EF4-FFF2-40B4-BE49-F238E27FC236}">
                <a16:creationId xmlns:a16="http://schemas.microsoft.com/office/drawing/2014/main" id="{4A398645-2C37-47EB-B117-11D005961B8C}"/>
              </a:ext>
            </a:extLst>
          </p:cNvPr>
          <p:cNvSpPr/>
          <p:nvPr/>
        </p:nvSpPr>
        <p:spPr>
          <a:xfrm>
            <a:off x="283463" y="5949993"/>
            <a:ext cx="6096000" cy="738664"/>
          </a:xfrm>
          <a:prstGeom prst="rect">
            <a:avLst/>
          </a:prstGeom>
        </p:spPr>
        <p:txBody>
          <a:bodyPr>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4_shared_mem.c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shared</a:t>
            </a:r>
            <a:r>
              <a:rPr lang="ru-RU" dirty="0">
                <a:latin typeface="Courier New" panose="02070309020205020404" pitchFamily="49" charset="0"/>
                <a:cs typeface="Courier New" panose="02070309020205020404" pitchFamily="49" charset="0"/>
              </a:rPr>
              <a:t>: 56, </a:t>
            </a:r>
            <a:r>
              <a:rPr lang="ru-RU" dirty="0" err="1">
                <a:latin typeface="Courier New" panose="02070309020205020404" pitchFamily="49" charset="0"/>
                <a:cs typeface="Courier New" panose="02070309020205020404" pitchFamily="49" charset="0"/>
              </a:rPr>
              <a:t>private</a:t>
            </a:r>
            <a:r>
              <a:rPr lang="ru-RU" dirty="0">
                <a:latin typeface="Courier New" panose="02070309020205020404" pitchFamily="49" charset="0"/>
                <a:cs typeface="Courier New" panose="02070309020205020404" pitchFamily="49" charset="0"/>
              </a:rPr>
              <a:t>: 55</a:t>
            </a:r>
          </a:p>
        </p:txBody>
      </p:sp>
      <p:sp>
        <p:nvSpPr>
          <p:cNvPr id="4" name="Rectangle 3">
            <a:extLst>
              <a:ext uri="{FF2B5EF4-FFF2-40B4-BE49-F238E27FC236}">
                <a16:creationId xmlns:a16="http://schemas.microsoft.com/office/drawing/2014/main" id="{EFB86A20-5AD5-465D-8EE4-2A4F26434BA5}"/>
              </a:ext>
            </a:extLst>
          </p:cNvPr>
          <p:cNvSpPr/>
          <p:nvPr/>
        </p:nvSpPr>
        <p:spPr>
          <a:xfrm>
            <a:off x="9397194" y="894184"/>
            <a:ext cx="2678938"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2_processes/4_shared_mem.c</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p:cTn id="7" dur="1000"/>
                                        <p:tgtEl>
                                          <p:spTgt spid="463"/>
                                        </p:tgtEl>
                                      </p:cBhvr>
                                    </p:animEffect>
                                  </p:childTnLst>
                                </p:cTn>
                              </p:par>
                              <p:par>
                                <p:cTn id="8" presetID="10" presetClass="entr" presetSubtype="0"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Effect transition="in" filter="fade">
                                      <p:cBhvr>
                                        <p:cTn id="10" dur="1000"/>
                                        <p:tgtEl>
                                          <p:spTgt spid="46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0"/>
      <p:bldP spid="2" grpId="0" animBg="1"/>
      <p:bldP spid="2" grpId="1" animBg="1"/>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79ee40d3c7_0_61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.env</a:t>
            </a:r>
            <a:endParaRPr/>
          </a:p>
        </p:txBody>
      </p:sp>
      <p:sp>
        <p:nvSpPr>
          <p:cNvPr id="470" name="Google Shape;470;g79ee40d3c7_0_61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39</a:t>
            </a:fld>
            <a:endParaRPr/>
          </a:p>
        </p:txBody>
      </p:sp>
      <p:sp>
        <p:nvSpPr>
          <p:cNvPr id="2" name="Rectangle 1">
            <a:extLst>
              <a:ext uri="{FF2B5EF4-FFF2-40B4-BE49-F238E27FC236}">
                <a16:creationId xmlns:a16="http://schemas.microsoft.com/office/drawing/2014/main" id="{A3183DC1-0B1E-4FC9-A56F-1F91F3270A8D}"/>
              </a:ext>
            </a:extLst>
          </p:cNvPr>
          <p:cNvSpPr/>
          <p:nvPr/>
        </p:nvSpPr>
        <p:spPr>
          <a:xfrm>
            <a:off x="627185" y="1547916"/>
            <a:ext cx="4847492" cy="2800767"/>
          </a:xfrm>
          <a:prstGeom prst="rect">
            <a:avLst/>
          </a:prstGeom>
        </p:spPr>
        <p:txBody>
          <a:bodyPr wrap="square">
            <a:spAutoFit/>
          </a:bodyPr>
          <a:lstStyle/>
          <a:p>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main</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argc</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argv</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env</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path</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getenv</a:t>
            </a:r>
            <a:r>
              <a:rPr lang="ru-RU" sz="1100" dirty="0">
                <a:latin typeface="Courier New" panose="02070309020205020404" pitchFamily="49" charset="0"/>
                <a:cs typeface="Courier New" panose="02070309020205020404" pitchFamily="49" charset="0"/>
              </a:rPr>
              <a:t>("PATH");</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env</a:t>
            </a:r>
            <a:r>
              <a:rPr lang="ru-RU" sz="1100" dirty="0">
                <a:latin typeface="Courier New" panose="02070309020205020404" pitchFamily="49" charset="0"/>
                <a:cs typeface="Courier New" panose="02070309020205020404" pitchFamily="49" charset="0"/>
              </a:rPr>
              <a:t>: %p\n", </a:t>
            </a:r>
            <a:r>
              <a:rPr lang="ru-RU" sz="1100" dirty="0" err="1">
                <a:latin typeface="Courier New" panose="02070309020205020404" pitchFamily="49" charset="0"/>
                <a:cs typeface="Courier New" panose="02070309020205020404" pitchFamily="49" charset="0"/>
              </a:rPr>
              <a:t>path</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argv</a:t>
            </a:r>
            <a:r>
              <a:rPr lang="ru-RU" sz="1100" dirty="0">
                <a:latin typeface="Courier New" panose="02070309020205020404" pitchFamily="49" charset="0"/>
                <a:cs typeface="Courier New" panose="02070309020205020404" pitchFamily="49" charset="0"/>
              </a:rPr>
              <a:t>: %p\n", </a:t>
            </a:r>
            <a:r>
              <a:rPr lang="ru-RU" sz="1100" dirty="0" err="1">
                <a:latin typeface="Courier New" panose="02070309020205020404" pitchFamily="49" charset="0"/>
                <a:cs typeface="Courier New" panose="02070309020205020404" pitchFamily="49" charset="0"/>
              </a:rPr>
              <a:t>argv</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stack</a:t>
            </a:r>
            <a:r>
              <a:rPr lang="ru-RU" sz="1100" dirty="0">
                <a:latin typeface="Courier New" panose="02070309020205020404" pitchFamily="49" charset="0"/>
                <a:cs typeface="Courier New" panose="02070309020205020404" pitchFamily="49" charset="0"/>
              </a:rPr>
              <a:t>: %p\n", &amp;a);</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void</a:t>
            </a:r>
            <a:r>
              <a:rPr lang="ru-RU" sz="1100" dirty="0">
                <a:latin typeface="Courier New" panose="02070309020205020404" pitchFamily="49" charset="0"/>
                <a:cs typeface="Courier New" panose="02070309020205020404" pitchFamily="49" charset="0"/>
              </a:rPr>
              <a:t> *m = </a:t>
            </a:r>
            <a:r>
              <a:rPr lang="ru-RU" sz="1100" dirty="0" err="1">
                <a:latin typeface="Courier New" panose="02070309020205020404" pitchFamily="49" charset="0"/>
                <a:cs typeface="Courier New" panose="02070309020205020404" pitchFamily="49" charset="0"/>
              </a:rPr>
              <a:t>malloc</a:t>
            </a:r>
            <a:r>
              <a:rPr lang="ru-RU" sz="1100" dirty="0">
                <a:latin typeface="Courier New" panose="02070309020205020404" pitchFamily="49" charset="0"/>
                <a:cs typeface="Courier New" panose="02070309020205020404" pitchFamily="49" charset="0"/>
              </a:rPr>
              <a:t>(100);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heap</a:t>
            </a:r>
            <a:r>
              <a:rPr lang="ru-RU" sz="1100" dirty="0">
                <a:latin typeface="Courier New" panose="02070309020205020404" pitchFamily="49" charset="0"/>
                <a:cs typeface="Courier New" panose="02070309020205020404" pitchFamily="49" charset="0"/>
              </a:rPr>
              <a:t>: %p\n", m);</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free</a:t>
            </a:r>
            <a:r>
              <a:rPr lang="ru-RU" sz="1100" dirty="0">
                <a:latin typeface="Courier New" panose="02070309020205020404" pitchFamily="49" charset="0"/>
                <a:cs typeface="Courier New" panose="02070309020205020404" pitchFamily="49" charset="0"/>
              </a:rPr>
              <a:t>(m);</a:t>
            </a:r>
          </a:p>
          <a:p>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i = 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while</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env</a:t>
            </a:r>
            <a:r>
              <a:rPr lang="ru-RU" sz="1100" dirty="0">
                <a:latin typeface="Courier New" panose="02070309020205020404" pitchFamily="49" charset="0"/>
                <a:cs typeface="Courier New" panose="02070309020205020404" pitchFamily="49" charset="0"/>
              </a:rPr>
              <a:t>[i] != NULL)</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("%s\n", </a:t>
            </a:r>
            <a:r>
              <a:rPr lang="ru-RU" sz="1100" dirty="0" err="1">
                <a:latin typeface="Courier New" panose="02070309020205020404" pitchFamily="49" charset="0"/>
                <a:cs typeface="Courier New" panose="02070309020205020404" pitchFamily="49" charset="0"/>
              </a:rPr>
              <a:t>env</a:t>
            </a:r>
            <a:r>
              <a:rPr lang="ru-RU" sz="1100" dirty="0">
                <a:latin typeface="Courier New" panose="02070309020205020404" pitchFamily="49" charset="0"/>
                <a:cs typeface="Courier New" panose="02070309020205020404" pitchFamily="49" charset="0"/>
              </a:rPr>
              <a:t>[i++]);</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a:t>
            </a:r>
            <a:r>
              <a:rPr lang="ru-RU" sz="1100" dirty="0">
                <a:latin typeface="Courier New" panose="02070309020205020404" pitchFamily="49" charset="0"/>
                <a:cs typeface="Courier New" panose="02070309020205020404" pitchFamily="49" charset="0"/>
              </a:rPr>
              <a:t> 0;</a:t>
            </a:r>
          </a:p>
          <a:p>
            <a:r>
              <a:rPr lang="ru-RU" sz="1100"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6E0187A5-25CB-4FC4-A74C-DB9BA40E0633}"/>
              </a:ext>
            </a:extLst>
          </p:cNvPr>
          <p:cNvSpPr/>
          <p:nvPr/>
        </p:nvSpPr>
        <p:spPr>
          <a:xfrm>
            <a:off x="5830061" y="1547916"/>
            <a:ext cx="6096000" cy="3108543"/>
          </a:xfrm>
          <a:prstGeom prst="rect">
            <a:avLst/>
          </a:prstGeom>
        </p:spPr>
        <p:txBody>
          <a:bodyPr>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5_argv_env.c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env</a:t>
            </a:r>
            <a:r>
              <a:rPr lang="ru-RU" dirty="0">
                <a:latin typeface="Courier New" panose="02070309020205020404" pitchFamily="49" charset="0"/>
                <a:cs typeface="Courier New" panose="02070309020205020404" pitchFamily="49" charset="0"/>
              </a:rPr>
              <a:t>: 0x7ffda7f9be63</a:t>
            </a:r>
          </a:p>
          <a:p>
            <a:r>
              <a:rPr lang="ru-RU" dirty="0" err="1">
                <a:latin typeface="Courier New" panose="02070309020205020404" pitchFamily="49" charset="0"/>
                <a:cs typeface="Courier New" panose="02070309020205020404" pitchFamily="49" charset="0"/>
              </a:rPr>
              <a:t>argv</a:t>
            </a:r>
            <a:r>
              <a:rPr lang="ru-RU" dirty="0">
                <a:latin typeface="Courier New" panose="02070309020205020404" pitchFamily="49" charset="0"/>
                <a:cs typeface="Courier New" panose="02070309020205020404" pitchFamily="49" charset="0"/>
              </a:rPr>
              <a:t>: 0x7ffda7f9a978</a:t>
            </a:r>
          </a:p>
          <a:p>
            <a:r>
              <a:rPr lang="ru-RU" dirty="0" err="1">
                <a:latin typeface="Courier New" panose="02070309020205020404" pitchFamily="49" charset="0"/>
                <a:cs typeface="Courier New" panose="02070309020205020404" pitchFamily="49" charset="0"/>
              </a:rPr>
              <a:t>stack</a:t>
            </a:r>
            <a:r>
              <a:rPr lang="ru-RU" dirty="0">
                <a:latin typeface="Courier New" panose="02070309020205020404" pitchFamily="49" charset="0"/>
                <a:cs typeface="Courier New" panose="02070309020205020404" pitchFamily="49" charset="0"/>
              </a:rPr>
              <a:t>: 0x7ffda7f9a870</a:t>
            </a:r>
          </a:p>
          <a:p>
            <a:r>
              <a:rPr lang="ru-RU" dirty="0" err="1">
                <a:latin typeface="Courier New" panose="02070309020205020404" pitchFamily="49" charset="0"/>
                <a:cs typeface="Courier New" panose="02070309020205020404" pitchFamily="49" charset="0"/>
              </a:rPr>
              <a:t>heap</a:t>
            </a:r>
            <a:r>
              <a:rPr lang="ru-RU" dirty="0">
                <a:latin typeface="Courier New" panose="02070309020205020404" pitchFamily="49" charset="0"/>
                <a:cs typeface="Courier New" panose="02070309020205020404" pitchFamily="49" charset="0"/>
              </a:rPr>
              <a:t>: 0x560ebd513670</a:t>
            </a:r>
          </a:p>
          <a:p>
            <a:r>
              <a:rPr lang="ru-RU" dirty="0">
                <a:latin typeface="Courier New" panose="02070309020205020404" pitchFamily="49" charset="0"/>
                <a:cs typeface="Courier New" panose="02070309020205020404" pitchFamily="49" charset="0"/>
              </a:rPr>
              <a:t>LC_MEASUREMENT=ru_RU.UTF-8</a:t>
            </a:r>
          </a:p>
          <a:p>
            <a:r>
              <a:rPr lang="ru-RU" dirty="0">
                <a:latin typeface="Courier New" panose="02070309020205020404" pitchFamily="49" charset="0"/>
                <a:cs typeface="Courier New" panose="02070309020205020404" pitchFamily="49" charset="0"/>
              </a:rPr>
              <a:t>SSH_CONNECTION=127.0.0.1 57932 127.0.0.1 22</a:t>
            </a:r>
          </a:p>
          <a:p>
            <a:r>
              <a:rPr lang="ru-RU" dirty="0">
                <a:latin typeface="Courier New" panose="02070309020205020404" pitchFamily="49" charset="0"/>
                <a:cs typeface="Courier New" panose="02070309020205020404" pitchFamily="49" charset="0"/>
              </a:rPr>
              <a:t>LC_PAPER=ru_RU.UTF-8</a:t>
            </a:r>
          </a:p>
          <a:p>
            <a:r>
              <a:rPr lang="ru-RU" dirty="0">
                <a:latin typeface="Courier New" panose="02070309020205020404" pitchFamily="49" charset="0"/>
                <a:cs typeface="Courier New" panose="02070309020205020404" pitchFamily="49" charset="0"/>
              </a:rPr>
              <a:t>LC_MONETARY=ru_RU.UTF-8</a:t>
            </a:r>
          </a:p>
          <a:p>
            <a:r>
              <a:rPr lang="ru-RU" dirty="0">
                <a:latin typeface="Courier New" panose="02070309020205020404" pitchFamily="49" charset="0"/>
                <a:cs typeface="Courier New" panose="02070309020205020404" pitchFamily="49" charset="0"/>
              </a:rPr>
              <a:t>LANG=en_US.UTF-8</a:t>
            </a:r>
          </a:p>
          <a:p>
            <a:r>
              <a:rPr lang="ru-RU" dirty="0">
                <a:latin typeface="Courier New" panose="02070309020205020404" pitchFamily="49" charset="0"/>
                <a:cs typeface="Courier New" panose="02070309020205020404" pitchFamily="49" charset="0"/>
              </a:rPr>
              <a:t>PERL_MB_OPT=--</a:t>
            </a:r>
            <a:r>
              <a:rPr lang="ru-RU" dirty="0" err="1">
                <a:latin typeface="Courier New" panose="02070309020205020404" pitchFamily="49" charset="0"/>
                <a:cs typeface="Courier New" panose="02070309020205020404" pitchFamily="49" charset="0"/>
              </a:rPr>
              <a:t>install_base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home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kyukhin</a:t>
            </a:r>
            <a:r>
              <a:rPr lang="ru-RU" dirty="0">
                <a:latin typeface="Courier New" panose="02070309020205020404" pitchFamily="49" charset="0"/>
                <a:cs typeface="Courier New" panose="02070309020205020404" pitchFamily="49" charset="0"/>
              </a:rPr>
              <a:t>/perl5</a:t>
            </a:r>
          </a:p>
          <a:p>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F56F9FB9-234D-4C01-AE6C-131E2C1BB9D0}"/>
              </a:ext>
            </a:extLst>
          </p:cNvPr>
          <p:cNvSpPr/>
          <p:nvPr/>
        </p:nvSpPr>
        <p:spPr>
          <a:xfrm>
            <a:off x="9684742" y="892742"/>
            <a:ext cx="2326278"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2_processes/5_argv_env.</a:t>
            </a:r>
            <a:r>
              <a:rPr lang="ru-RU" dirty="0">
                <a:solidFill>
                  <a:srgbClr val="106BCC"/>
                </a:solidFill>
                <a:latin typeface="Open Sans" panose="020B0606030504020204" pitchFamily="34" charset="0"/>
              </a:rPr>
              <a:t>с</a:t>
            </a:r>
            <a:endParaRPr lang="ru-RU" dirty="0"/>
          </a:p>
        </p:txBody>
      </p:sp>
      <p:sp>
        <p:nvSpPr>
          <p:cNvPr id="5" name="Rectangle 4">
            <a:extLst>
              <a:ext uri="{FF2B5EF4-FFF2-40B4-BE49-F238E27FC236}">
                <a16:creationId xmlns:a16="http://schemas.microsoft.com/office/drawing/2014/main" id="{AB9A2ECF-F6A8-4A0C-98FA-2A14E0734900}"/>
              </a:ext>
            </a:extLst>
          </p:cNvPr>
          <p:cNvSpPr/>
          <p:nvPr/>
        </p:nvSpPr>
        <p:spPr>
          <a:xfrm>
            <a:off x="5845719" y="2022231"/>
            <a:ext cx="2383881" cy="82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a:extLst>
              <a:ext uri="{FF2B5EF4-FFF2-40B4-BE49-F238E27FC236}">
                <a16:creationId xmlns:a16="http://schemas.microsoft.com/office/drawing/2014/main" id="{73C92CAC-98E1-4A70-8E1D-FC7CFD8CCD88}"/>
              </a:ext>
            </a:extLst>
          </p:cNvPr>
          <p:cNvSpPr/>
          <p:nvPr/>
        </p:nvSpPr>
        <p:spPr>
          <a:xfrm>
            <a:off x="427892" y="4485978"/>
            <a:ext cx="6377354" cy="2308324"/>
          </a:xfrm>
          <a:prstGeom prst="rect">
            <a:avLst/>
          </a:prstGeom>
        </p:spPr>
        <p:txBody>
          <a:bodyPr wrap="square">
            <a:spAutoFit/>
          </a:bodyPr>
          <a:lstStyle/>
          <a:p>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p>
          <a:p>
            <a:r>
              <a:rPr lang="ru-RU" sz="1200" dirty="0" err="1">
                <a:latin typeface="Courier New" panose="02070309020205020404" pitchFamily="49" charset="0"/>
                <a:cs typeface="Courier New" panose="02070309020205020404" pitchFamily="49" charset="0"/>
              </a:rPr>
              <a:t>getenv</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name</a:t>
            </a:r>
            <a:r>
              <a:rPr lang="ru-RU" sz="1200" dirty="0">
                <a:latin typeface="Courier New" panose="02070309020205020404" pitchFamily="49" charset="0"/>
                <a:cs typeface="Courier New" panose="02070309020205020404" pitchFamily="49" charset="0"/>
              </a:rPr>
              <a:t>);</a:t>
            </a:r>
          </a:p>
          <a:p>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int</a:t>
            </a:r>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setenv</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name</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value</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overwrite</a:t>
            </a:r>
            <a:r>
              <a:rPr lang="ru-RU" sz="1200" dirty="0">
                <a:latin typeface="Courier New" panose="02070309020205020404" pitchFamily="49" charset="0"/>
                <a:cs typeface="Courier New" panose="02070309020205020404" pitchFamily="49" charset="0"/>
              </a:rPr>
              <a:t>);</a:t>
            </a:r>
          </a:p>
          <a:p>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int</a:t>
            </a:r>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putenv</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string</a:t>
            </a:r>
            <a:r>
              <a:rPr lang="ru-RU" sz="1200" dirty="0">
                <a:latin typeface="Courier New" panose="02070309020205020404" pitchFamily="49" charset="0"/>
                <a:cs typeface="Courier New" panose="02070309020205020404" pitchFamily="49" charset="0"/>
              </a:rPr>
              <a:t>);</a:t>
            </a:r>
          </a:p>
          <a:p>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int</a:t>
            </a:r>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unsetenv</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name</a:t>
            </a:r>
            <a:r>
              <a:rPr lang="ru-RU" sz="1200"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F920611A-3EC9-4D80-9381-477C14ACEF4B}"/>
              </a:ext>
            </a:extLst>
          </p:cNvPr>
          <p:cNvSpPr txBox="1"/>
          <p:nvPr/>
        </p:nvSpPr>
        <p:spPr>
          <a:xfrm>
            <a:off x="6746631" y="5369169"/>
            <a:ext cx="1292341" cy="307777"/>
          </a:xfrm>
          <a:prstGeom prst="rect">
            <a:avLst/>
          </a:prstGeom>
          <a:noFill/>
        </p:spPr>
        <p:txBody>
          <a:bodyPr wrap="none" rtlCol="0">
            <a:spAutoFit/>
          </a:bodyPr>
          <a:lstStyle/>
          <a:p>
            <a:r>
              <a:rPr lang="en-US" dirty="0"/>
              <a:t>"name=value"</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3"/>
          <p:cNvSpPr txBox="1">
            <a:spLocks noGrp="1"/>
          </p:cNvSpPr>
          <p:nvPr>
            <p:ph type="body" idx="2"/>
          </p:nvPr>
        </p:nvSpPr>
        <p:spPr>
          <a:xfrm>
            <a:off x="7487278" y="1996403"/>
            <a:ext cx="3458465" cy="144130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Напоминание отметиться</a:t>
            </a:r>
            <a:br>
              <a:rPr lang="ru-RU"/>
            </a:br>
            <a:r>
              <a:rPr lang="ru-RU"/>
              <a:t>на портале</a:t>
            </a:r>
            <a:endParaRPr/>
          </a:p>
        </p:txBody>
      </p:sp>
      <p:sp>
        <p:nvSpPr>
          <p:cNvPr id="246" name="Google Shape;246;p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79ee40d3c7_0_62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.debug</a:t>
            </a:r>
            <a:endParaRPr/>
          </a:p>
        </p:txBody>
      </p:sp>
      <p:sp>
        <p:nvSpPr>
          <p:cNvPr id="476" name="Google Shape;476;g79ee40d3c7_0_62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40</a:t>
            </a:fld>
            <a:endParaRPr/>
          </a:p>
        </p:txBody>
      </p:sp>
      <p:sp>
        <p:nvSpPr>
          <p:cNvPr id="477" name="Google Shape;477;g79ee40d3c7_0_623"/>
          <p:cNvSpPr txBox="1"/>
          <p:nvPr/>
        </p:nvSpPr>
        <p:spPr>
          <a:xfrm>
            <a:off x="1944425" y="1385575"/>
            <a:ext cx="9303300" cy="535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Contents </a:t>
            </a:r>
            <a:r>
              <a:rPr lang="ru-RU" sz="1200">
                <a:solidFill>
                  <a:srgbClr val="3F51B5"/>
                </a:solidFill>
                <a:latin typeface="Roboto Mono"/>
                <a:ea typeface="Roboto Mono"/>
                <a:cs typeface="Roboto Mono"/>
                <a:sym typeface="Roboto Mono"/>
              </a:rPr>
              <a:t>of</a:t>
            </a:r>
            <a:r>
              <a:rPr lang="ru-RU" sz="1200">
                <a:solidFill>
                  <a:srgbClr val="37474F"/>
                </a:solidFill>
                <a:latin typeface="Roboto Mono"/>
                <a:ea typeface="Roboto Mono"/>
                <a:cs typeface="Roboto Mono"/>
                <a:sym typeface="Roboto Mono"/>
              </a:rPr>
              <a:t> section .debug_info:</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8</a:t>
            </a:r>
            <a:r>
              <a:rPr lang="ru-RU" sz="1200">
                <a:solidFill>
                  <a:srgbClr val="37474F"/>
                </a:solidFill>
                <a:latin typeface="Roboto Mono"/>
                <a:ea typeface="Roboto Mono"/>
                <a:cs typeface="Roboto Mono"/>
                <a:sym typeface="Roboto Mono"/>
              </a:rPr>
              <a:t>f030000 </a:t>
            </a:r>
            <a:r>
              <a:rPr lang="ru-RU" sz="1200">
                <a:solidFill>
                  <a:srgbClr val="C53929"/>
                </a:solidFill>
                <a:latin typeface="Roboto Mono"/>
                <a:ea typeface="Roboto Mono"/>
                <a:cs typeface="Roboto Mono"/>
                <a:sym typeface="Roboto Mono"/>
              </a:rPr>
              <a:t>04000000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00000801</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a:t>
            </a:r>
            <a:r>
              <a:rPr lang="ru-RU" sz="1200">
                <a:solidFill>
                  <a:srgbClr val="37474F"/>
                </a:solidFill>
                <a:latin typeface="Roboto Mono"/>
                <a:ea typeface="Roboto Mono"/>
                <a:cs typeface="Roboto Mono"/>
                <a:sym typeface="Roboto Mono"/>
              </a:rPr>
              <a:t>c000000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0020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00110100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00020000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Contents </a:t>
            </a:r>
            <a:r>
              <a:rPr lang="ru-RU" sz="1200">
                <a:solidFill>
                  <a:srgbClr val="3F51B5"/>
                </a:solidFill>
                <a:latin typeface="Roboto Mono"/>
                <a:ea typeface="Roboto Mono"/>
                <a:cs typeface="Roboto Mono"/>
                <a:sym typeface="Roboto Mono"/>
              </a:rPr>
              <a:t>of</a:t>
            </a:r>
            <a:r>
              <a:rPr lang="ru-RU" sz="1200">
                <a:solidFill>
                  <a:srgbClr val="37474F"/>
                </a:solidFill>
                <a:latin typeface="Roboto Mono"/>
                <a:ea typeface="Roboto Mono"/>
                <a:cs typeface="Roboto Mono"/>
                <a:sym typeface="Roboto Mono"/>
              </a:rPr>
              <a:t> section .debug_abbrev:</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01110125</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0e130</a:t>
            </a:r>
            <a:r>
              <a:rPr lang="ru-RU" sz="1200">
                <a:solidFill>
                  <a:srgbClr val="37474F"/>
                </a:solidFill>
                <a:latin typeface="Roboto Mono"/>
                <a:ea typeface="Roboto Mono"/>
                <a:cs typeface="Roboto Mono"/>
                <a:sym typeface="Roboto Mono"/>
              </a:rPr>
              <a:t>b03 </a:t>
            </a:r>
            <a:r>
              <a:rPr lang="ru-RU" sz="1200">
                <a:solidFill>
                  <a:srgbClr val="C53929"/>
                </a:solidFill>
                <a:latin typeface="Roboto Mono"/>
                <a:ea typeface="Roboto Mono"/>
                <a:cs typeface="Roboto Mono"/>
                <a:sym typeface="Roboto Mono"/>
              </a:rPr>
              <a:t>0e1</a:t>
            </a:r>
            <a:r>
              <a:rPr lang="ru-RU" sz="1200">
                <a:solidFill>
                  <a:srgbClr val="37474F"/>
                </a:solidFill>
                <a:latin typeface="Roboto Mono"/>
                <a:ea typeface="Roboto Mono"/>
                <a:cs typeface="Roboto Mono"/>
                <a:sym typeface="Roboto Mono"/>
              </a:rPr>
              <a:t>b0e11 </a:t>
            </a:r>
            <a:r>
              <a:rPr lang="ru-RU" sz="1200">
                <a:solidFill>
                  <a:srgbClr val="C53929"/>
                </a:solidFill>
                <a:latin typeface="Roboto Mono"/>
                <a:ea typeface="Roboto Mono"/>
                <a:cs typeface="Roboto Mono"/>
                <a:sym typeface="Roboto Mono"/>
              </a:rPr>
              <a:t>01120710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17000002</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1600030</a:t>
            </a:r>
            <a:r>
              <a:rPr lang="ru-RU" sz="1200">
                <a:solidFill>
                  <a:srgbClr val="37474F"/>
                </a:solidFill>
                <a:latin typeface="Roboto Mono"/>
                <a:ea typeface="Roboto Mono"/>
                <a:cs typeface="Roboto Mono"/>
                <a:sym typeface="Roboto Mono"/>
              </a:rPr>
              <a:t>e </a:t>
            </a:r>
            <a:r>
              <a:rPr lang="ru-RU" sz="1200">
                <a:solidFill>
                  <a:srgbClr val="C53929"/>
                </a:solidFill>
                <a:latin typeface="Roboto Mono"/>
                <a:ea typeface="Roboto Mono"/>
                <a:cs typeface="Roboto Mono"/>
                <a:sym typeface="Roboto Mono"/>
              </a:rPr>
              <a:t>3</a:t>
            </a:r>
            <a:r>
              <a:rPr lang="ru-RU" sz="1200">
                <a:solidFill>
                  <a:srgbClr val="37474F"/>
                </a:solidFill>
                <a:latin typeface="Roboto Mono"/>
                <a:ea typeface="Roboto Mono"/>
                <a:cs typeface="Roboto Mono"/>
                <a:sym typeface="Roboto Mono"/>
              </a:rPr>
              <a:t>a0b3b0b </a:t>
            </a:r>
            <a:r>
              <a:rPr lang="ru-RU" sz="1200">
                <a:solidFill>
                  <a:srgbClr val="C53929"/>
                </a:solidFill>
                <a:latin typeface="Roboto Mono"/>
                <a:ea typeface="Roboto Mono"/>
                <a:cs typeface="Roboto Mono"/>
                <a:sym typeface="Roboto Mono"/>
              </a:rPr>
              <a:t>49130000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I</a:t>
            </a:r>
            <a:r>
              <a:rPr lang="ru-RU"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0020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0324000</a:t>
            </a:r>
            <a:r>
              <a:rPr lang="ru-RU" sz="1200">
                <a:solidFill>
                  <a:srgbClr val="37474F"/>
                </a:solidFill>
                <a:latin typeface="Roboto Mono"/>
                <a:ea typeface="Roboto Mono"/>
                <a:cs typeface="Roboto Mono"/>
                <a:sym typeface="Roboto Mono"/>
              </a:rPr>
              <a:t>b </a:t>
            </a:r>
            <a:r>
              <a:rPr lang="ru-RU" sz="1200">
                <a:solidFill>
                  <a:srgbClr val="C53929"/>
                </a:solidFill>
                <a:latin typeface="Roboto Mono"/>
                <a:ea typeface="Roboto Mono"/>
                <a:cs typeface="Roboto Mono"/>
                <a:sym typeface="Roboto Mono"/>
              </a:rPr>
              <a:t>0</a:t>
            </a:r>
            <a:r>
              <a:rPr lang="ru-RU" sz="1200">
                <a:solidFill>
                  <a:srgbClr val="37474F"/>
                </a:solidFill>
                <a:latin typeface="Roboto Mono"/>
                <a:ea typeface="Roboto Mono"/>
                <a:cs typeface="Roboto Mono"/>
                <a:sym typeface="Roboto Mono"/>
              </a:rPr>
              <a:t>b3e0b03 </a:t>
            </a:r>
            <a:r>
              <a:rPr lang="ru-RU" sz="1200">
                <a:solidFill>
                  <a:srgbClr val="C53929"/>
                </a:solidFill>
                <a:latin typeface="Roboto Mono"/>
                <a:ea typeface="Roboto Mono"/>
                <a:cs typeface="Roboto Mono"/>
                <a:sym typeface="Roboto Mono"/>
              </a:rPr>
              <a:t>0e000004</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24000</a:t>
            </a:r>
            <a:r>
              <a:rPr lang="ru-RU" sz="1200">
                <a:solidFill>
                  <a:srgbClr val="37474F"/>
                </a:solidFill>
                <a:latin typeface="Roboto Mono"/>
                <a:ea typeface="Roboto Mono"/>
                <a:cs typeface="Roboto Mono"/>
                <a:sym typeface="Roboto Mono"/>
              </a:rPr>
              <a:t>b0b  .$...&gt;......$...</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Contents </a:t>
            </a:r>
            <a:r>
              <a:rPr lang="ru-RU" sz="1200">
                <a:solidFill>
                  <a:srgbClr val="3F51B5"/>
                </a:solidFill>
                <a:latin typeface="Roboto Mono"/>
                <a:ea typeface="Roboto Mono"/>
                <a:cs typeface="Roboto Mono"/>
                <a:sym typeface="Roboto Mono"/>
              </a:rPr>
              <a:t>of</a:t>
            </a:r>
            <a:r>
              <a:rPr lang="ru-RU" sz="1200">
                <a:solidFill>
                  <a:srgbClr val="37474F"/>
                </a:solidFill>
                <a:latin typeface="Roboto Mono"/>
                <a:ea typeface="Roboto Mono"/>
                <a:cs typeface="Roboto Mono"/>
                <a:sym typeface="Roboto Mono"/>
              </a:rPr>
              <a:t> section .debug_aranges:</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c000000 </a:t>
            </a:r>
            <a:r>
              <a:rPr lang="ru-RU" sz="1200">
                <a:solidFill>
                  <a:srgbClr val="C53929"/>
                </a:solidFill>
                <a:latin typeface="Roboto Mono"/>
                <a:ea typeface="Roboto Mono"/>
                <a:cs typeface="Roboto Mono"/>
                <a:sym typeface="Roboto Mono"/>
              </a:rPr>
              <a:t>02000000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00000800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11010000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0020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Contents </a:t>
            </a:r>
            <a:r>
              <a:rPr lang="ru-RU" sz="1200">
                <a:solidFill>
                  <a:srgbClr val="3F51B5"/>
                </a:solidFill>
                <a:latin typeface="Roboto Mono"/>
                <a:ea typeface="Roboto Mono"/>
                <a:cs typeface="Roboto Mono"/>
                <a:sym typeface="Roboto Mono"/>
              </a:rPr>
              <a:t>of</a:t>
            </a:r>
            <a:r>
              <a:rPr lang="ru-RU" sz="1200">
                <a:solidFill>
                  <a:srgbClr val="37474F"/>
                </a:solidFill>
                <a:latin typeface="Roboto Mono"/>
                <a:ea typeface="Roboto Mono"/>
                <a:cs typeface="Roboto Mono"/>
                <a:sym typeface="Roboto Mono"/>
              </a:rPr>
              <a:t> section .debug_line:</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a:t>
            </a:r>
            <a:r>
              <a:rPr lang="ru-RU" sz="1200">
                <a:solidFill>
                  <a:srgbClr val="37474F"/>
                </a:solidFill>
                <a:latin typeface="Roboto Mono"/>
                <a:ea typeface="Roboto Mono"/>
                <a:cs typeface="Roboto Mono"/>
                <a:sym typeface="Roboto Mono"/>
              </a:rPr>
              <a:t> e0000000 </a:t>
            </a:r>
            <a:r>
              <a:rPr lang="ru-RU" sz="1200">
                <a:solidFill>
                  <a:srgbClr val="C53929"/>
                </a:solidFill>
                <a:latin typeface="Roboto Mono"/>
                <a:ea typeface="Roboto Mono"/>
                <a:cs typeface="Roboto Mono"/>
                <a:sym typeface="Roboto Mono"/>
              </a:rPr>
              <a:t>0200</a:t>
            </a:r>
            <a:r>
              <a:rPr lang="ru-RU" sz="1200">
                <a:solidFill>
                  <a:srgbClr val="37474F"/>
                </a:solidFill>
                <a:latin typeface="Roboto Mono"/>
                <a:ea typeface="Roboto Mono"/>
                <a:cs typeface="Roboto Mono"/>
                <a:sym typeface="Roboto Mono"/>
              </a:rPr>
              <a:t>b300 </a:t>
            </a:r>
            <a:r>
              <a:rPr lang="ru-RU" sz="1200">
                <a:solidFill>
                  <a:srgbClr val="C53929"/>
                </a:solidFill>
                <a:latin typeface="Roboto Mono"/>
                <a:ea typeface="Roboto Mono"/>
                <a:cs typeface="Roboto Mono"/>
                <a:sym typeface="Roboto Mono"/>
              </a:rPr>
              <a:t>00000101</a:t>
            </a:r>
            <a:r>
              <a:rPr lang="ru-RU" sz="1200">
                <a:solidFill>
                  <a:srgbClr val="37474F"/>
                </a:solidFill>
                <a:latin typeface="Roboto Mono"/>
                <a:ea typeface="Roboto Mono"/>
                <a:cs typeface="Roboto Mono"/>
                <a:sym typeface="Roboto Mono"/>
              </a:rPr>
              <a:t> fb0e0d00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01010101</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00000001</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0000012</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7573722</a:t>
            </a:r>
            <a:r>
              <a:rPr lang="ru-RU" sz="1200">
                <a:solidFill>
                  <a:srgbClr val="37474F"/>
                </a:solidFill>
                <a:latin typeface="Roboto Mono"/>
                <a:ea typeface="Roboto Mono"/>
                <a:cs typeface="Roboto Mono"/>
                <a:sym typeface="Roboto Mono"/>
              </a:rPr>
              <a:t>f  .........../usr/</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0020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a:t>
            </a:r>
            <a:r>
              <a:rPr lang="ru-RU" sz="1200">
                <a:solidFill>
                  <a:srgbClr val="37474F"/>
                </a:solidFill>
                <a:latin typeface="Roboto Mono"/>
                <a:ea typeface="Roboto Mono"/>
                <a:cs typeface="Roboto Mono"/>
                <a:sym typeface="Roboto Mono"/>
              </a:rPr>
              <a:t>c69622f </a:t>
            </a:r>
            <a:r>
              <a:rPr lang="ru-RU" sz="1200">
                <a:solidFill>
                  <a:srgbClr val="C53929"/>
                </a:solidFill>
                <a:latin typeface="Roboto Mono"/>
                <a:ea typeface="Roboto Mono"/>
                <a:cs typeface="Roboto Mono"/>
                <a:sym typeface="Roboto Mono"/>
              </a:rPr>
              <a:t>6763632</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7838365</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36342</a:t>
            </a:r>
            <a:r>
              <a:rPr lang="ru-RU" sz="1200">
                <a:solidFill>
                  <a:srgbClr val="37474F"/>
                </a:solidFill>
                <a:latin typeface="Roboto Mono"/>
                <a:ea typeface="Roboto Mono"/>
                <a:cs typeface="Roboto Mono"/>
                <a:sym typeface="Roboto Mono"/>
              </a:rPr>
              <a:t>d6c  lib/gcc/x86_64-l</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0030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696e7578</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d676e75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f372f69 </a:t>
            </a:r>
            <a:r>
              <a:rPr lang="ru-RU" sz="1200">
                <a:solidFill>
                  <a:srgbClr val="C53929"/>
                </a:solidFill>
                <a:latin typeface="Roboto Mono"/>
                <a:ea typeface="Roboto Mono"/>
                <a:cs typeface="Roboto Mono"/>
                <a:sym typeface="Roboto Mono"/>
              </a:rPr>
              <a:t>6e636</a:t>
            </a:r>
            <a:r>
              <a:rPr lang="ru-RU" sz="1200">
                <a:solidFill>
                  <a:srgbClr val="37474F"/>
                </a:solidFill>
                <a:latin typeface="Roboto Mono"/>
                <a:ea typeface="Roboto Mono"/>
                <a:cs typeface="Roboto Mono"/>
                <a:sym typeface="Roboto Mono"/>
              </a:rPr>
              <a:t>c75  inux-gnu/</a:t>
            </a:r>
            <a:r>
              <a:rPr lang="ru-RU" sz="1200">
                <a:solidFill>
                  <a:srgbClr val="C53929"/>
                </a:solidFill>
                <a:latin typeface="Roboto Mono"/>
                <a:ea typeface="Roboto Mono"/>
                <a:cs typeface="Roboto Mono"/>
                <a:sym typeface="Roboto Mono"/>
              </a:rPr>
              <a:t>7</a:t>
            </a:r>
            <a:r>
              <a:rPr lang="ru-RU" sz="1200">
                <a:solidFill>
                  <a:srgbClr val="37474F"/>
                </a:solidFill>
                <a:latin typeface="Roboto Mono"/>
                <a:ea typeface="Roboto Mono"/>
                <a:cs typeface="Roboto Mono"/>
                <a:sym typeface="Roboto Mono"/>
              </a:rPr>
              <a:t>/inclu</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0040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6465002</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7573722</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696e636</a:t>
            </a:r>
            <a:r>
              <a:rPr lang="ru-RU" sz="1200">
                <a:solidFill>
                  <a:srgbClr val="37474F"/>
                </a:solidFill>
                <a:latin typeface="Roboto Mono"/>
                <a:ea typeface="Roboto Mono"/>
                <a:cs typeface="Roboto Mono"/>
                <a:sym typeface="Roboto Mono"/>
              </a:rPr>
              <a:t>c </a:t>
            </a:r>
            <a:r>
              <a:rPr lang="ru-RU" sz="1200">
                <a:solidFill>
                  <a:srgbClr val="C53929"/>
                </a:solidFill>
                <a:latin typeface="Roboto Mono"/>
                <a:ea typeface="Roboto Mono"/>
                <a:cs typeface="Roboto Mono"/>
                <a:sym typeface="Roboto Mono"/>
              </a:rPr>
              <a:t>7564652</a:t>
            </a:r>
            <a:r>
              <a:rPr lang="ru-RU" sz="1200">
                <a:solidFill>
                  <a:srgbClr val="37474F"/>
                </a:solidFill>
                <a:latin typeface="Roboto Mono"/>
                <a:ea typeface="Roboto Mono"/>
                <a:cs typeface="Roboto Mono"/>
                <a:sym typeface="Roboto Mono"/>
              </a:rPr>
              <a:t>f  de./usr/include/</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0050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7838365</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36342</a:t>
            </a:r>
            <a:r>
              <a:rPr lang="ru-RU" sz="1200">
                <a:solidFill>
                  <a:srgbClr val="37474F"/>
                </a:solidFill>
                <a:latin typeface="Roboto Mono"/>
                <a:ea typeface="Roboto Mono"/>
                <a:cs typeface="Roboto Mono"/>
                <a:sym typeface="Roboto Mono"/>
              </a:rPr>
              <a:t>d6c </a:t>
            </a:r>
            <a:r>
              <a:rPr lang="ru-RU" sz="1200">
                <a:solidFill>
                  <a:srgbClr val="C53929"/>
                </a:solidFill>
                <a:latin typeface="Roboto Mono"/>
                <a:ea typeface="Roboto Mono"/>
                <a:cs typeface="Roboto Mono"/>
                <a:sym typeface="Roboto Mono"/>
              </a:rPr>
              <a:t>696e7578</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d676e75  x86_64-linux-gnu</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Contents </a:t>
            </a:r>
            <a:r>
              <a:rPr lang="ru-RU" sz="1200">
                <a:solidFill>
                  <a:srgbClr val="3F51B5"/>
                </a:solidFill>
                <a:latin typeface="Roboto Mono"/>
                <a:ea typeface="Roboto Mono"/>
                <a:cs typeface="Roboto Mono"/>
                <a:sym typeface="Roboto Mono"/>
              </a:rPr>
              <a:t>of</a:t>
            </a:r>
            <a:r>
              <a:rPr lang="ru-RU" sz="1200">
                <a:solidFill>
                  <a:srgbClr val="37474F"/>
                </a:solidFill>
                <a:latin typeface="Roboto Mono"/>
                <a:ea typeface="Roboto Mono"/>
                <a:cs typeface="Roboto Mono"/>
                <a:sym typeface="Roboto Mono"/>
              </a:rPr>
              <a:t> section .debug_str:</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5</a:t>
            </a:r>
            <a:r>
              <a:rPr lang="ru-RU" sz="1200">
                <a:solidFill>
                  <a:srgbClr val="37474F"/>
                </a:solidFill>
                <a:latin typeface="Roboto Mono"/>
                <a:ea typeface="Roboto Mono"/>
                <a:cs typeface="Roboto Mono"/>
                <a:sym typeface="Roboto Mono"/>
              </a:rPr>
              <a:t>f5f6f66 </a:t>
            </a:r>
            <a:r>
              <a:rPr lang="ru-RU" sz="1200">
                <a:solidFill>
                  <a:srgbClr val="C53929"/>
                </a:solidFill>
                <a:latin typeface="Roboto Mono"/>
                <a:ea typeface="Roboto Mono"/>
                <a:cs typeface="Roboto Mono"/>
                <a:sym typeface="Roboto Mono"/>
              </a:rPr>
              <a:t>665</a:t>
            </a:r>
            <a:r>
              <a:rPr lang="ru-RU" sz="1200">
                <a:solidFill>
                  <a:srgbClr val="37474F"/>
                </a:solidFill>
                <a:latin typeface="Roboto Mono"/>
                <a:ea typeface="Roboto Mono"/>
                <a:cs typeface="Roboto Mono"/>
                <a:sym typeface="Roboto Mono"/>
              </a:rPr>
              <a:t>f7400 </a:t>
            </a:r>
            <a:r>
              <a:rPr lang="ru-RU" sz="1200">
                <a:solidFill>
                  <a:srgbClr val="C53929"/>
                </a:solidFill>
                <a:latin typeface="Roboto Mono"/>
                <a:ea typeface="Roboto Mono"/>
                <a:cs typeface="Roboto Mono"/>
                <a:sym typeface="Roboto Mono"/>
              </a:rPr>
              <a:t>5</a:t>
            </a:r>
            <a:r>
              <a:rPr lang="ru-RU" sz="1200">
                <a:solidFill>
                  <a:srgbClr val="37474F"/>
                </a:solidFill>
                <a:latin typeface="Roboto Mono"/>
                <a:ea typeface="Roboto Mono"/>
                <a:cs typeface="Roboto Mono"/>
                <a:sym typeface="Roboto Mono"/>
              </a:rPr>
              <a:t>f494f5f </a:t>
            </a:r>
            <a:r>
              <a:rPr lang="ru-RU" sz="1200">
                <a:solidFill>
                  <a:srgbClr val="C53929"/>
                </a:solidFill>
                <a:latin typeface="Roboto Mono"/>
                <a:ea typeface="Roboto Mono"/>
                <a:cs typeface="Roboto Mono"/>
                <a:sym typeface="Roboto Mono"/>
              </a:rPr>
              <a:t>72656164</a:t>
            </a:r>
            <a:r>
              <a:rPr lang="ru-RU" sz="1200">
                <a:solidFill>
                  <a:srgbClr val="37474F"/>
                </a:solidFill>
                <a:latin typeface="Roboto Mono"/>
                <a:ea typeface="Roboto Mono"/>
                <a:cs typeface="Roboto Mono"/>
                <a:sym typeface="Roboto Mono"/>
              </a:rPr>
              <a:t>  __off_t._IO_read</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5</a:t>
            </a:r>
            <a:r>
              <a:rPr lang="ru-RU" sz="1200">
                <a:solidFill>
                  <a:srgbClr val="37474F"/>
                </a:solidFill>
                <a:latin typeface="Roboto Mono"/>
                <a:ea typeface="Roboto Mono"/>
                <a:cs typeface="Roboto Mono"/>
                <a:sym typeface="Roboto Mono"/>
              </a:rPr>
              <a:t>f707472 </a:t>
            </a:r>
            <a:r>
              <a:rPr lang="ru-RU" sz="1200">
                <a:solidFill>
                  <a:srgbClr val="C53929"/>
                </a:solidFill>
                <a:latin typeface="Roboto Mono"/>
                <a:ea typeface="Roboto Mono"/>
                <a:cs typeface="Roboto Mono"/>
                <a:sym typeface="Roboto Mono"/>
              </a:rPr>
              <a:t>005</a:t>
            </a:r>
            <a:r>
              <a:rPr lang="ru-RU" sz="1200">
                <a:solidFill>
                  <a:srgbClr val="37474F"/>
                </a:solidFill>
                <a:latin typeface="Roboto Mono"/>
                <a:ea typeface="Roboto Mono"/>
                <a:cs typeface="Roboto Mono"/>
                <a:sym typeface="Roboto Mono"/>
              </a:rPr>
              <a:t>f6368 </a:t>
            </a:r>
            <a:r>
              <a:rPr lang="ru-RU" sz="1200">
                <a:solidFill>
                  <a:srgbClr val="C53929"/>
                </a:solidFill>
                <a:latin typeface="Roboto Mono"/>
                <a:ea typeface="Roboto Mono"/>
                <a:cs typeface="Roboto Mono"/>
                <a:sym typeface="Roboto Mono"/>
              </a:rPr>
              <a:t>61696e00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73697</a:t>
            </a:r>
            <a:r>
              <a:rPr lang="ru-RU" sz="1200">
                <a:solidFill>
                  <a:srgbClr val="37474F"/>
                </a:solidFill>
                <a:latin typeface="Roboto Mono"/>
                <a:ea typeface="Roboto Mono"/>
                <a:cs typeface="Roboto Mono"/>
                <a:sym typeface="Roboto Mono"/>
              </a:rPr>
              <a:t>a65  _ptr._chain.size</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0020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5</a:t>
            </a:r>
            <a:r>
              <a:rPr lang="ru-RU" sz="1200">
                <a:solidFill>
                  <a:srgbClr val="37474F"/>
                </a:solidFill>
                <a:latin typeface="Roboto Mono"/>
                <a:ea typeface="Roboto Mono"/>
                <a:cs typeface="Roboto Mono"/>
                <a:sym typeface="Roboto Mono"/>
              </a:rPr>
              <a:t>f74005f </a:t>
            </a:r>
            <a:r>
              <a:rPr lang="ru-RU" sz="1200">
                <a:solidFill>
                  <a:srgbClr val="C53929"/>
                </a:solidFill>
                <a:latin typeface="Roboto Mono"/>
                <a:ea typeface="Roboto Mono"/>
                <a:cs typeface="Roboto Mono"/>
                <a:sym typeface="Roboto Mono"/>
              </a:rPr>
              <a:t>73686</a:t>
            </a:r>
            <a:r>
              <a:rPr lang="ru-RU" sz="1200">
                <a:solidFill>
                  <a:srgbClr val="37474F"/>
                </a:solidFill>
                <a:latin typeface="Roboto Mono"/>
                <a:ea typeface="Roboto Mono"/>
                <a:cs typeface="Roboto Mono"/>
                <a:sym typeface="Roboto Mono"/>
              </a:rPr>
              <a:t>f72 </a:t>
            </a:r>
            <a:r>
              <a:rPr lang="ru-RU" sz="1200">
                <a:solidFill>
                  <a:srgbClr val="C53929"/>
                </a:solidFill>
                <a:latin typeface="Roboto Mono"/>
                <a:ea typeface="Roboto Mono"/>
                <a:cs typeface="Roboto Mono"/>
                <a:sym typeface="Roboto Mono"/>
              </a:rPr>
              <a:t>74627566</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00474e55</a:t>
            </a:r>
            <a:r>
              <a:rPr lang="ru-RU" sz="1200">
                <a:solidFill>
                  <a:srgbClr val="37474F"/>
                </a:solidFill>
                <a:latin typeface="Roboto Mono"/>
                <a:ea typeface="Roboto Mono"/>
                <a:cs typeface="Roboto Mono"/>
                <a:sym typeface="Roboto Mono"/>
              </a:rPr>
              <a:t>  _t._shortbuf.</a:t>
            </a:r>
            <a:r>
              <a:rPr lang="ru-RU" sz="1200">
                <a:solidFill>
                  <a:srgbClr val="C53929"/>
                </a:solidFill>
                <a:latin typeface="Roboto Mono"/>
                <a:ea typeface="Roboto Mono"/>
                <a:cs typeface="Roboto Mono"/>
                <a:sym typeface="Roboto Mono"/>
              </a:rPr>
              <a:t>GNU</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0030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20433131</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20372e33</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2e30202</a:t>
            </a:r>
            <a:r>
              <a:rPr lang="ru-RU" sz="1200">
                <a:solidFill>
                  <a:srgbClr val="37474F"/>
                </a:solidFill>
                <a:latin typeface="Roboto Mono"/>
                <a:ea typeface="Roboto Mono"/>
                <a:cs typeface="Roboto Mono"/>
                <a:sym typeface="Roboto Mono"/>
              </a:rPr>
              <a:t>d </a:t>
            </a:r>
            <a:r>
              <a:rPr lang="ru-RU" sz="1200">
                <a:solidFill>
                  <a:srgbClr val="C53929"/>
                </a:solidFill>
                <a:latin typeface="Roboto Mono"/>
                <a:ea typeface="Roboto Mono"/>
                <a:cs typeface="Roboto Mono"/>
                <a:sym typeface="Roboto Mono"/>
              </a:rPr>
              <a:t>6</a:t>
            </a:r>
            <a:r>
              <a:rPr lang="ru-RU" sz="1200">
                <a:solidFill>
                  <a:srgbClr val="37474F"/>
                </a:solidFill>
                <a:latin typeface="Roboto Mono"/>
                <a:ea typeface="Roboto Mono"/>
                <a:cs typeface="Roboto Mono"/>
                <a:sym typeface="Roboto Mono"/>
              </a:rPr>
              <a:t>d74756e   </a:t>
            </a:r>
            <a:r>
              <a:rPr lang="ru-RU" sz="1200">
                <a:solidFill>
                  <a:srgbClr val="C53929"/>
                </a:solidFill>
                <a:latin typeface="Roboto Mono"/>
                <a:ea typeface="Roboto Mono"/>
                <a:cs typeface="Roboto Mono"/>
                <a:sym typeface="Roboto Mono"/>
              </a:rPr>
              <a:t>C11</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7.3.0</a:t>
            </a:r>
            <a:r>
              <a:rPr lang="ru-RU" sz="1200">
                <a:solidFill>
                  <a:srgbClr val="37474F"/>
                </a:solidFill>
                <a:latin typeface="Roboto Mono"/>
                <a:ea typeface="Roboto Mono"/>
                <a:cs typeface="Roboto Mono"/>
                <a:sym typeface="Roboto Mono"/>
              </a:rPr>
              <a:t> -mtun</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0040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653</a:t>
            </a:r>
            <a:r>
              <a:rPr lang="ru-RU" sz="1200">
                <a:solidFill>
                  <a:srgbClr val="37474F"/>
                </a:solidFill>
                <a:latin typeface="Roboto Mono"/>
                <a:ea typeface="Roboto Mono"/>
                <a:cs typeface="Roboto Mono"/>
                <a:sym typeface="Roboto Mono"/>
              </a:rPr>
              <a:t>d6765 </a:t>
            </a:r>
            <a:r>
              <a:rPr lang="ru-RU" sz="1200">
                <a:solidFill>
                  <a:srgbClr val="C53929"/>
                </a:solidFill>
                <a:latin typeface="Roboto Mono"/>
                <a:ea typeface="Roboto Mono"/>
                <a:cs typeface="Roboto Mono"/>
                <a:sym typeface="Roboto Mono"/>
              </a:rPr>
              <a:t>6e657269</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63202</a:t>
            </a:r>
            <a:r>
              <a:rPr lang="ru-RU" sz="1200">
                <a:solidFill>
                  <a:srgbClr val="37474F"/>
                </a:solidFill>
                <a:latin typeface="Roboto Mono"/>
                <a:ea typeface="Roboto Mono"/>
                <a:cs typeface="Roboto Mono"/>
                <a:sym typeface="Roboto Mono"/>
              </a:rPr>
              <a:t>d6d </a:t>
            </a:r>
            <a:r>
              <a:rPr lang="ru-RU" sz="1200">
                <a:solidFill>
                  <a:srgbClr val="C53929"/>
                </a:solidFill>
                <a:latin typeface="Roboto Mono"/>
                <a:ea typeface="Roboto Mono"/>
                <a:cs typeface="Roboto Mono"/>
                <a:sym typeface="Roboto Mono"/>
              </a:rPr>
              <a:t>61726368</a:t>
            </a:r>
            <a:r>
              <a:rPr lang="ru-RU" sz="1200">
                <a:solidFill>
                  <a:srgbClr val="37474F"/>
                </a:solidFill>
                <a:latin typeface="Roboto Mono"/>
                <a:ea typeface="Roboto Mono"/>
                <a:cs typeface="Roboto Mono"/>
                <a:sym typeface="Roboto Mono"/>
              </a:rPr>
              <a:t>  e=generic -march</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0050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3</a:t>
            </a:r>
            <a:r>
              <a:rPr lang="ru-RU" sz="1200">
                <a:solidFill>
                  <a:srgbClr val="37474F"/>
                </a:solidFill>
                <a:latin typeface="Roboto Mono"/>
                <a:ea typeface="Roboto Mono"/>
                <a:cs typeface="Roboto Mono"/>
                <a:sym typeface="Roboto Mono"/>
              </a:rPr>
              <a:t>d783836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d363420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d67202d </a:t>
            </a:r>
            <a:r>
              <a:rPr lang="ru-RU" sz="1200">
                <a:solidFill>
                  <a:srgbClr val="C53929"/>
                </a:solidFill>
                <a:latin typeface="Roboto Mono"/>
                <a:ea typeface="Roboto Mono"/>
                <a:cs typeface="Roboto Mono"/>
                <a:sym typeface="Roboto Mono"/>
              </a:rPr>
              <a:t>66737461</a:t>
            </a:r>
            <a:r>
              <a:rPr lang="ru-RU" sz="1200">
                <a:solidFill>
                  <a:srgbClr val="37474F"/>
                </a:solidFill>
                <a:latin typeface="Roboto Mono"/>
                <a:ea typeface="Roboto Mono"/>
                <a:cs typeface="Roboto Mono"/>
                <a:sym typeface="Roboto Mono"/>
              </a:rPr>
              <a:t>  =x86-</a:t>
            </a:r>
            <a:r>
              <a:rPr lang="ru-RU" sz="1200">
                <a:solidFill>
                  <a:srgbClr val="C53929"/>
                </a:solidFill>
                <a:latin typeface="Roboto Mono"/>
                <a:ea typeface="Roboto Mono"/>
                <a:cs typeface="Roboto Mono"/>
                <a:sym typeface="Roboto Mono"/>
              </a:rPr>
              <a:t>64</a:t>
            </a:r>
            <a:r>
              <a:rPr lang="ru-RU" sz="1200">
                <a:solidFill>
                  <a:srgbClr val="37474F"/>
                </a:solidFill>
                <a:latin typeface="Roboto Mono"/>
                <a:ea typeface="Roboto Mono"/>
                <a:cs typeface="Roboto Mono"/>
                <a:sym typeface="Roboto Mono"/>
              </a:rPr>
              <a:t> -g -fsta</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0060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636</a:t>
            </a:r>
            <a:r>
              <a:rPr lang="ru-RU" sz="1200">
                <a:solidFill>
                  <a:srgbClr val="37474F"/>
                </a:solidFill>
                <a:latin typeface="Roboto Mono"/>
                <a:ea typeface="Roboto Mono"/>
                <a:cs typeface="Roboto Mono"/>
                <a:sym typeface="Roboto Mono"/>
              </a:rPr>
              <a:t>b2d70 </a:t>
            </a:r>
            <a:r>
              <a:rPr lang="ru-RU" sz="1200">
                <a:solidFill>
                  <a:srgbClr val="C53929"/>
                </a:solidFill>
                <a:latin typeface="Roboto Mono"/>
                <a:ea typeface="Roboto Mono"/>
                <a:cs typeface="Roboto Mono"/>
                <a:sym typeface="Roboto Mono"/>
              </a:rPr>
              <a:t>726</a:t>
            </a:r>
            <a:r>
              <a:rPr lang="ru-RU" sz="1200">
                <a:solidFill>
                  <a:srgbClr val="37474F"/>
                </a:solidFill>
                <a:latin typeface="Roboto Mono"/>
                <a:ea typeface="Roboto Mono"/>
                <a:cs typeface="Roboto Mono"/>
                <a:sym typeface="Roboto Mono"/>
              </a:rPr>
              <a:t>f7465 </a:t>
            </a:r>
            <a:r>
              <a:rPr lang="ru-RU" sz="1200">
                <a:solidFill>
                  <a:srgbClr val="C53929"/>
                </a:solidFill>
                <a:latin typeface="Roboto Mono"/>
                <a:ea typeface="Roboto Mono"/>
                <a:cs typeface="Roboto Mono"/>
                <a:sym typeface="Roboto Mono"/>
              </a:rPr>
              <a:t>63746</a:t>
            </a:r>
            <a:r>
              <a:rPr lang="ru-RU" sz="1200">
                <a:solidFill>
                  <a:srgbClr val="37474F"/>
                </a:solidFill>
                <a:latin typeface="Roboto Mono"/>
                <a:ea typeface="Roboto Mono"/>
                <a:cs typeface="Roboto Mono"/>
                <a:sym typeface="Roboto Mono"/>
              </a:rPr>
              <a:t>f72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d737472  ck-protector-str</a:t>
            </a:r>
            <a:endParaRPr sz="12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0070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a:t>
            </a:r>
            <a:r>
              <a:rPr lang="ru-RU" sz="1200">
                <a:solidFill>
                  <a:srgbClr val="37474F"/>
                </a:solidFill>
                <a:latin typeface="Roboto Mono"/>
                <a:ea typeface="Roboto Mono"/>
                <a:cs typeface="Roboto Mono"/>
                <a:sym typeface="Roboto Mono"/>
              </a:rPr>
              <a:t>f6e6700 </a:t>
            </a:r>
            <a:r>
              <a:rPr lang="ru-RU" sz="1200">
                <a:solidFill>
                  <a:srgbClr val="C53929"/>
                </a:solidFill>
                <a:latin typeface="Roboto Mono"/>
                <a:ea typeface="Roboto Mono"/>
                <a:cs typeface="Roboto Mono"/>
                <a:sym typeface="Roboto Mono"/>
              </a:rPr>
              <a:t>5</a:t>
            </a:r>
            <a:r>
              <a:rPr lang="ru-RU" sz="1200">
                <a:solidFill>
                  <a:srgbClr val="37474F"/>
                </a:solidFill>
                <a:latin typeface="Roboto Mono"/>
                <a:ea typeface="Roboto Mono"/>
                <a:cs typeface="Roboto Mono"/>
                <a:sym typeface="Roboto Mono"/>
              </a:rPr>
              <a:t>f494f5f </a:t>
            </a:r>
            <a:r>
              <a:rPr lang="ru-RU" sz="1200">
                <a:solidFill>
                  <a:srgbClr val="C53929"/>
                </a:solidFill>
                <a:latin typeface="Roboto Mono"/>
                <a:ea typeface="Roboto Mono"/>
                <a:cs typeface="Roboto Mono"/>
                <a:sym typeface="Roboto Mono"/>
              </a:rPr>
              <a:t>325</a:t>
            </a:r>
            <a:r>
              <a:rPr lang="ru-RU" sz="1200">
                <a:solidFill>
                  <a:srgbClr val="37474F"/>
                </a:solidFill>
                <a:latin typeface="Roboto Mono"/>
                <a:ea typeface="Roboto Mono"/>
                <a:cs typeface="Roboto Mono"/>
                <a:sym typeface="Roboto Mono"/>
              </a:rPr>
              <a:t>f315f </a:t>
            </a:r>
            <a:r>
              <a:rPr lang="ru-RU" sz="1200">
                <a:solidFill>
                  <a:srgbClr val="C53929"/>
                </a:solidFill>
                <a:latin typeface="Roboto Mono"/>
                <a:ea typeface="Roboto Mono"/>
                <a:cs typeface="Roboto Mono"/>
                <a:sym typeface="Roboto Mono"/>
              </a:rPr>
              <a:t>73746465</a:t>
            </a:r>
            <a:r>
              <a:rPr lang="ru-RU" sz="1200">
                <a:solidFill>
                  <a:srgbClr val="37474F"/>
                </a:solidFill>
                <a:latin typeface="Roboto Mono"/>
                <a:ea typeface="Roboto Mono"/>
                <a:cs typeface="Roboto Mono"/>
                <a:sym typeface="Roboto Mono"/>
              </a:rPr>
              <a:t>  ong._IO_2_1_stde</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79ee40d3c7_0_62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Файловые дескрипторы (1/17)</a:t>
            </a:r>
            <a:endParaRPr/>
          </a:p>
        </p:txBody>
      </p:sp>
      <p:sp>
        <p:nvSpPr>
          <p:cNvPr id="483" name="Google Shape;483;g79ee40d3c7_0_62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41</a:t>
            </a:fld>
            <a:endParaRPr/>
          </a:p>
        </p:txBody>
      </p:sp>
      <p:sp>
        <p:nvSpPr>
          <p:cNvPr id="484" name="Google Shape;484;g79ee40d3c7_0_628"/>
          <p:cNvSpPr txBox="1"/>
          <p:nvPr/>
        </p:nvSpPr>
        <p:spPr>
          <a:xfrm>
            <a:off x="5705300" y="1339000"/>
            <a:ext cx="5810100" cy="517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struct task_struct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D81B60"/>
                </a:solidFill>
                <a:latin typeface="Roboto Mono"/>
                <a:ea typeface="Roboto Mono"/>
                <a:cs typeface="Roboto Mono"/>
                <a:sym typeface="Roboto Mono"/>
              </a:rPr>
              <a:t>/* ...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struct files_struct *files;</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D81B60"/>
                </a:solidFill>
                <a:latin typeface="Roboto Mono"/>
                <a:ea typeface="Roboto Mono"/>
                <a:cs typeface="Roboto Mono"/>
                <a:sym typeface="Roboto Mono"/>
              </a:rPr>
              <a:t>/* ...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struct files_struct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struct fdtable *fdt;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struct fdtable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unsigned int max_fds;</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struct file **fd;</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struct file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struct path       f_path;</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struct inode      *f_inode;</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atomic_long_t     f_count;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unsigned int      f_flags;</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fmode_t           f_mode;</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loff_t            f_pos;</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const</a:t>
            </a:r>
            <a:r>
              <a:rPr lang="ru-RU" sz="1350">
                <a:solidFill>
                  <a:srgbClr val="37474F"/>
                </a:solidFill>
                <a:latin typeface="Roboto Mono"/>
                <a:ea typeface="Roboto Mono"/>
                <a:cs typeface="Roboto Mono"/>
                <a:sym typeface="Roboto Mono"/>
              </a:rPr>
              <a:t> struct cred *f_cred;</a:t>
            </a:r>
            <a:endParaRPr sz="13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350">
                <a:solidFill>
                  <a:srgbClr val="37474F"/>
                </a:solidFill>
                <a:latin typeface="Roboto Mono"/>
                <a:ea typeface="Roboto Mono"/>
                <a:cs typeface="Roboto Mono"/>
                <a:sym typeface="Roboto Mono"/>
              </a:rPr>
              <a:t>};</a:t>
            </a:r>
            <a:endParaRPr sz="1100"/>
          </a:p>
        </p:txBody>
      </p:sp>
      <p:sp>
        <p:nvSpPr>
          <p:cNvPr id="485" name="Google Shape;485;g79ee40d3c7_0_628"/>
          <p:cNvSpPr txBox="1"/>
          <p:nvPr/>
        </p:nvSpPr>
        <p:spPr>
          <a:xfrm>
            <a:off x="982575" y="1612425"/>
            <a:ext cx="3504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ru-RU" sz="1600"/>
              <a:t>Процесс хранит открытые файлы</a:t>
            </a:r>
            <a:endParaRPr sz="1600"/>
          </a:p>
        </p:txBody>
      </p:sp>
      <p:sp>
        <p:nvSpPr>
          <p:cNvPr id="486" name="Google Shape;486;g79ee40d3c7_0_628"/>
          <p:cNvSpPr txBox="1"/>
          <p:nvPr/>
        </p:nvSpPr>
        <p:spPr>
          <a:xfrm>
            <a:off x="982575" y="2758850"/>
            <a:ext cx="3966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ru-RU" sz="1600" dirty="0"/>
              <a:t>В таблице дескрипторов</a:t>
            </a:r>
            <a:endParaRPr sz="1600" dirty="0"/>
          </a:p>
        </p:txBody>
      </p:sp>
      <p:sp>
        <p:nvSpPr>
          <p:cNvPr id="487" name="Google Shape;487;g79ee40d3c7_0_628"/>
          <p:cNvSpPr txBox="1"/>
          <p:nvPr/>
        </p:nvSpPr>
        <p:spPr>
          <a:xfrm>
            <a:off x="982575" y="3518500"/>
            <a:ext cx="30507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ru-RU" sz="1600"/>
              <a:t>Таблица - обычный массив</a:t>
            </a:r>
            <a:endParaRPr sz="1600"/>
          </a:p>
        </p:txBody>
      </p:sp>
      <p:sp>
        <p:nvSpPr>
          <p:cNvPr id="488" name="Google Shape;488;g79ee40d3c7_0_628"/>
          <p:cNvSpPr txBox="1"/>
          <p:nvPr/>
        </p:nvSpPr>
        <p:spPr>
          <a:xfrm>
            <a:off x="982575" y="4564225"/>
            <a:ext cx="4652700" cy="112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ru-RU" sz="1600"/>
              <a:t>Дескриптор в ядре - это структура.</a:t>
            </a:r>
            <a:endParaRPr sz="1600"/>
          </a:p>
          <a:p>
            <a:pPr marL="0" lvl="0" indent="0" algn="l" rtl="0">
              <a:lnSpc>
                <a:spcPct val="115000"/>
              </a:lnSpc>
              <a:spcBef>
                <a:spcPts val="1000"/>
              </a:spcBef>
              <a:spcAft>
                <a:spcPts val="1000"/>
              </a:spcAft>
              <a:buNone/>
            </a:pPr>
            <a:r>
              <a:rPr lang="ru-RU" sz="1600"/>
              <a:t>В пространстве пользователя space - число. Индекс в массиве дескрипторов.</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fade">
                                      <p:cBhvr>
                                        <p:cTn id="7" dur="1000"/>
                                        <p:tgtEl>
                                          <p:spTgt spid="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
                                        </p:tgtEl>
                                        <p:attrNameLst>
                                          <p:attrName>style.visibility</p:attrName>
                                        </p:attrNameLst>
                                      </p:cBhvr>
                                      <p:to>
                                        <p:strVal val="visible"/>
                                      </p:to>
                                    </p:set>
                                    <p:animEffect transition="in" filter="fade">
                                      <p:cBhvr>
                                        <p:cTn id="12" dur="1000"/>
                                        <p:tgtEl>
                                          <p:spTgt spid="4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7"/>
                                        </p:tgtEl>
                                        <p:attrNameLst>
                                          <p:attrName>style.visibility</p:attrName>
                                        </p:attrNameLst>
                                      </p:cBhvr>
                                      <p:to>
                                        <p:strVal val="visible"/>
                                      </p:to>
                                    </p:set>
                                    <p:animEffect transition="in" filter="fade">
                                      <p:cBhvr>
                                        <p:cTn id="17" dur="1000"/>
                                        <p:tgtEl>
                                          <p:spTgt spid="48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8"/>
                                        </p:tgtEl>
                                        <p:attrNameLst>
                                          <p:attrName>style.visibility</p:attrName>
                                        </p:attrNameLst>
                                      </p:cBhvr>
                                      <p:to>
                                        <p:strVal val="visible"/>
                                      </p:to>
                                    </p:set>
                                    <p:animEffect transition="in" filter="fade">
                                      <p:cBhvr>
                                        <p:cTn id="22"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79ee40d3c7_0_63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(2/17)</a:t>
            </a:r>
            <a:endParaRPr/>
          </a:p>
        </p:txBody>
      </p:sp>
      <p:sp>
        <p:nvSpPr>
          <p:cNvPr id="494" name="Google Shape;494;g79ee40d3c7_0_63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42</a:t>
            </a:fld>
            <a:endParaRPr/>
          </a:p>
        </p:txBody>
      </p:sp>
      <p:sp>
        <p:nvSpPr>
          <p:cNvPr id="495" name="Google Shape;495;g79ee40d3c7_0_633"/>
          <p:cNvSpPr txBox="1"/>
          <p:nvPr/>
        </p:nvSpPr>
        <p:spPr>
          <a:xfrm>
            <a:off x="982575" y="1420525"/>
            <a:ext cx="56238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RU" sz="2200"/>
              <a:t>Предопределенные дескрипторы</a:t>
            </a:r>
            <a:endParaRPr sz="2200"/>
          </a:p>
        </p:txBody>
      </p:sp>
      <p:sp>
        <p:nvSpPr>
          <p:cNvPr id="496" name="Google Shape;496;g79ee40d3c7_0_633"/>
          <p:cNvSpPr txBox="1"/>
          <p:nvPr/>
        </p:nvSpPr>
        <p:spPr>
          <a:xfrm>
            <a:off x="982575" y="2062013"/>
            <a:ext cx="4471200" cy="9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#define </a:t>
            </a:r>
            <a:r>
              <a:rPr lang="ru-RU" sz="1650">
                <a:solidFill>
                  <a:srgbClr val="C53929"/>
                </a:solidFill>
                <a:latin typeface="Roboto Mono"/>
                <a:ea typeface="Roboto Mono"/>
                <a:cs typeface="Roboto Mono"/>
                <a:sym typeface="Roboto Mono"/>
              </a:rPr>
              <a:t>STDIN_FILENO</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0</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#define </a:t>
            </a:r>
            <a:r>
              <a:rPr lang="ru-RU" sz="1650">
                <a:solidFill>
                  <a:srgbClr val="C53929"/>
                </a:solidFill>
                <a:latin typeface="Roboto Mono"/>
                <a:ea typeface="Roboto Mono"/>
                <a:cs typeface="Roboto Mono"/>
                <a:sym typeface="Roboto Mono"/>
              </a:rPr>
              <a:t>STDOUT_FILENO</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1</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37474F"/>
                </a:solidFill>
                <a:latin typeface="Roboto Mono"/>
                <a:ea typeface="Roboto Mono"/>
                <a:cs typeface="Roboto Mono"/>
                <a:sym typeface="Roboto Mono"/>
              </a:rPr>
              <a:t>#define </a:t>
            </a:r>
            <a:r>
              <a:rPr lang="ru-RU" sz="1650">
                <a:solidFill>
                  <a:srgbClr val="C53929"/>
                </a:solidFill>
                <a:latin typeface="Roboto Mono"/>
                <a:ea typeface="Roboto Mono"/>
                <a:cs typeface="Roboto Mono"/>
                <a:sym typeface="Roboto Mono"/>
              </a:rPr>
              <a:t>STDERR_FILENO</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2</a:t>
            </a:r>
            <a:endParaRPr/>
          </a:p>
        </p:txBody>
      </p:sp>
      <p:sp>
        <p:nvSpPr>
          <p:cNvPr id="497" name="Google Shape;497;g79ee40d3c7_0_633"/>
          <p:cNvSpPr txBox="1"/>
          <p:nvPr/>
        </p:nvSpPr>
        <p:spPr>
          <a:xfrm>
            <a:off x="982575" y="3126825"/>
            <a:ext cx="6655500" cy="19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 main()</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char buf[] = </a:t>
            </a:r>
            <a:r>
              <a:rPr lang="ru-RU" sz="1650">
                <a:solidFill>
                  <a:srgbClr val="388E3C"/>
                </a:solidFill>
                <a:latin typeface="Roboto Mono"/>
                <a:ea typeface="Roboto Mono"/>
                <a:cs typeface="Roboto Mono"/>
                <a:sym typeface="Roboto Mono"/>
              </a:rPr>
              <a:t>"write to 1\n"</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write(</a:t>
            </a:r>
            <a:r>
              <a:rPr lang="ru-RU" sz="1650">
                <a:solidFill>
                  <a:srgbClr val="C53929"/>
                </a:solidFill>
                <a:latin typeface="Roboto Mono"/>
                <a:ea typeface="Roboto Mono"/>
                <a:cs typeface="Roboto Mono"/>
                <a:sym typeface="Roboto Mono"/>
              </a:rPr>
              <a:t>STDOUT_FILENO</a:t>
            </a:r>
            <a:r>
              <a:rPr lang="ru-RU" sz="1650">
                <a:solidFill>
                  <a:srgbClr val="37474F"/>
                </a:solidFill>
                <a:latin typeface="Roboto Mono"/>
                <a:ea typeface="Roboto Mono"/>
                <a:cs typeface="Roboto Mono"/>
                <a:sym typeface="Roboto Mono"/>
              </a:rPr>
              <a:t>, buf, sizeof(buf));</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printf(</a:t>
            </a:r>
            <a:r>
              <a:rPr lang="ru-RU" sz="1650">
                <a:solidFill>
                  <a:srgbClr val="388E3C"/>
                </a:solidFill>
                <a:latin typeface="Roboto Mono"/>
                <a:ea typeface="Roboto Mono"/>
                <a:cs typeface="Roboto Mono"/>
                <a:sym typeface="Roboto Mono"/>
              </a:rPr>
              <a:t>"stdout fileno = %d\n"</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STDOUT_FILENO</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return</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sp>
        <p:nvSpPr>
          <p:cNvPr id="498" name="Google Shape;498;g79ee40d3c7_0_633"/>
          <p:cNvSpPr txBox="1"/>
          <p:nvPr/>
        </p:nvSpPr>
        <p:spPr>
          <a:xfrm>
            <a:off x="8243600" y="3126825"/>
            <a:ext cx="2806200" cy="14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$&gt; gcc </a:t>
            </a:r>
            <a:r>
              <a:rPr lang="ru-RU" sz="1650">
                <a:solidFill>
                  <a:srgbClr val="C53929"/>
                </a:solidFill>
                <a:latin typeface="Roboto Mono"/>
                <a:ea typeface="Roboto Mono"/>
                <a:cs typeface="Roboto Mono"/>
                <a:sym typeface="Roboto Mono"/>
              </a:rPr>
              <a:t>6</a:t>
            </a:r>
            <a:r>
              <a:rPr lang="ru-RU" sz="1650">
                <a:solidFill>
                  <a:srgbClr val="37474F"/>
                </a:solidFill>
                <a:latin typeface="Roboto Mono"/>
                <a:ea typeface="Roboto Mono"/>
                <a:cs typeface="Roboto Mono"/>
                <a:sym typeface="Roboto Mono"/>
              </a:rPr>
              <a:t>_stdout.c</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$&gt; ./a.out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write to </a:t>
            </a:r>
            <a:r>
              <a:rPr lang="ru-RU" sz="1650">
                <a:solidFill>
                  <a:srgbClr val="C53929"/>
                </a:solidFill>
                <a:latin typeface="Roboto Mono"/>
                <a:ea typeface="Roboto Mono"/>
                <a:cs typeface="Roboto Mono"/>
                <a:sym typeface="Roboto Mono"/>
              </a:rPr>
              <a:t>1</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37474F"/>
                </a:solidFill>
                <a:latin typeface="Roboto Mono"/>
                <a:ea typeface="Roboto Mono"/>
                <a:cs typeface="Roboto Mono"/>
                <a:sym typeface="Roboto Mono"/>
              </a:rPr>
              <a:t>stdout fileno = </a:t>
            </a:r>
            <a:r>
              <a:rPr lang="ru-RU" sz="1650">
                <a:solidFill>
                  <a:srgbClr val="C53929"/>
                </a:solidFill>
                <a:latin typeface="Roboto Mono"/>
                <a:ea typeface="Roboto Mono"/>
                <a:cs typeface="Roboto Mono"/>
                <a:sym typeface="Roboto Mono"/>
              </a:rPr>
              <a:t>1</a:t>
            </a:r>
            <a:endParaRPr/>
          </a:p>
        </p:txBody>
      </p:sp>
      <p:sp>
        <p:nvSpPr>
          <p:cNvPr id="499" name="Google Shape;499;g79ee40d3c7_0_633"/>
          <p:cNvSpPr txBox="1"/>
          <p:nvPr/>
        </p:nvSpPr>
        <p:spPr>
          <a:xfrm>
            <a:off x="2887575" y="5089425"/>
            <a:ext cx="66555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RU" sz="2200"/>
              <a:t>Больше дескрипторов - через open().</a:t>
            </a:r>
            <a:endParaRPr sz="2200"/>
          </a:p>
        </p:txBody>
      </p:sp>
      <p:cxnSp>
        <p:nvCxnSpPr>
          <p:cNvPr id="500" name="Google Shape;500;g79ee40d3c7_0_633"/>
          <p:cNvCxnSpPr/>
          <p:nvPr/>
        </p:nvCxnSpPr>
        <p:spPr>
          <a:xfrm>
            <a:off x="7801125" y="2980725"/>
            <a:ext cx="23400" cy="1874700"/>
          </a:xfrm>
          <a:prstGeom prst="straightConnector1">
            <a:avLst/>
          </a:prstGeom>
          <a:noFill/>
          <a:ln w="28575" cap="flat" cmpd="sng">
            <a:solidFill>
              <a:srgbClr val="000000"/>
            </a:solidFill>
            <a:prstDash val="dot"/>
            <a:round/>
            <a:headEnd type="none" w="med" len="med"/>
            <a:tailEnd type="none" w="med" len="med"/>
          </a:ln>
        </p:spPr>
      </p:cxnSp>
      <p:sp>
        <p:nvSpPr>
          <p:cNvPr id="2" name="Rectangle 1">
            <a:extLst>
              <a:ext uri="{FF2B5EF4-FFF2-40B4-BE49-F238E27FC236}">
                <a16:creationId xmlns:a16="http://schemas.microsoft.com/office/drawing/2014/main" id="{896D74F6-8965-4772-BC76-1583EF39066C}"/>
              </a:ext>
            </a:extLst>
          </p:cNvPr>
          <p:cNvSpPr/>
          <p:nvPr/>
        </p:nvSpPr>
        <p:spPr>
          <a:xfrm>
            <a:off x="9750786" y="965666"/>
            <a:ext cx="2127505"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2_processes/6_stdout.c</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1000"/>
                                        <p:tgtEl>
                                          <p:spTgt spid="498"/>
                                        </p:tgtEl>
                                      </p:cBhvr>
                                    </p:animEffect>
                                  </p:childTnLst>
                                </p:cTn>
                              </p:par>
                              <p:par>
                                <p:cTn id="8" presetID="10" presetClass="entr" presetSubtype="0" fill="hold" nodeType="withEffect">
                                  <p:stCondLst>
                                    <p:cond delay="0"/>
                                  </p:stCondLst>
                                  <p:childTnLst>
                                    <p:set>
                                      <p:cBhvr>
                                        <p:cTn id="9" dur="1" fill="hold">
                                          <p:stCondLst>
                                            <p:cond delay="0"/>
                                          </p:stCondLst>
                                        </p:cTn>
                                        <p:tgtEl>
                                          <p:spTgt spid="500"/>
                                        </p:tgtEl>
                                        <p:attrNameLst>
                                          <p:attrName>style.visibility</p:attrName>
                                        </p:attrNameLst>
                                      </p:cBhvr>
                                      <p:to>
                                        <p:strVal val="visible"/>
                                      </p:to>
                                    </p:set>
                                    <p:animEffect transition="in" filter="fade">
                                      <p:cBhvr>
                                        <p:cTn id="10" dur="1000"/>
                                        <p:tgtEl>
                                          <p:spTgt spid="5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animEffect transition="in" filter="fade">
                                      <p:cBhvr>
                                        <p:cTn id="15" dur="10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79ee40d3c7_0_63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(3/17)</a:t>
            </a:r>
            <a:endParaRPr/>
          </a:p>
        </p:txBody>
      </p:sp>
      <p:sp>
        <p:nvSpPr>
          <p:cNvPr id="506" name="Google Shape;506;g79ee40d3c7_0_63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43</a:t>
            </a:fld>
            <a:endParaRPr/>
          </a:p>
        </p:txBody>
      </p:sp>
      <p:pic>
        <p:nvPicPr>
          <p:cNvPr id="2" name="Picture 1">
            <a:extLst>
              <a:ext uri="{FF2B5EF4-FFF2-40B4-BE49-F238E27FC236}">
                <a16:creationId xmlns:a16="http://schemas.microsoft.com/office/drawing/2014/main" id="{6E86D9EA-2546-4625-9B2C-5EF78A42D3B4}"/>
              </a:ext>
            </a:extLst>
          </p:cNvPr>
          <p:cNvPicPr>
            <a:picLocks noChangeAspect="1"/>
          </p:cNvPicPr>
          <p:nvPr/>
        </p:nvPicPr>
        <p:blipFill>
          <a:blip r:embed="rId3"/>
          <a:stretch>
            <a:fillRect/>
          </a:stretch>
        </p:blipFill>
        <p:spPr>
          <a:xfrm>
            <a:off x="2190116" y="1723292"/>
            <a:ext cx="6664941" cy="457786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79ee40d3c7_0_64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dirty="0"/>
              <a:t>Файловые дескрипторы (4/17)</a:t>
            </a:r>
            <a:endParaRPr dirty="0"/>
          </a:p>
        </p:txBody>
      </p:sp>
      <p:sp>
        <p:nvSpPr>
          <p:cNvPr id="512" name="Google Shape;512;g79ee40d3c7_0_64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44</a:t>
            </a:fld>
            <a:endParaRPr/>
          </a:p>
        </p:txBody>
      </p:sp>
      <p:sp>
        <p:nvSpPr>
          <p:cNvPr id="513" name="Google Shape;513;g79ee40d3c7_0_648"/>
          <p:cNvSpPr txBox="1"/>
          <p:nvPr/>
        </p:nvSpPr>
        <p:spPr>
          <a:xfrm>
            <a:off x="1147575" y="1886250"/>
            <a:ext cx="9396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b="1"/>
              <a:t>Вопрос </a:t>
            </a:r>
            <a:r>
              <a:rPr lang="ru-RU" sz="2200"/>
              <a:t>(2 балла)</a:t>
            </a:r>
            <a:r>
              <a:rPr lang="ru-RU" sz="2200" b="1"/>
              <a:t>: </a:t>
            </a:r>
            <a:r>
              <a:rPr lang="ru-RU" sz="2200"/>
              <a:t>Почему struct inode stdin/out/err разных процессов могут не быть одинаковыми?</a:t>
            </a:r>
            <a:endParaRPr sz="2200"/>
          </a:p>
        </p:txBody>
      </p:sp>
      <p:sp>
        <p:nvSpPr>
          <p:cNvPr id="514" name="Google Shape;514;g79ee40d3c7_0_648"/>
          <p:cNvSpPr txBox="1"/>
          <p:nvPr/>
        </p:nvSpPr>
        <p:spPr>
          <a:xfrm>
            <a:off x="1106775" y="3178650"/>
            <a:ext cx="9477900" cy="94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RU" sz="2200" b="1"/>
              <a:t>Ответ:</a:t>
            </a:r>
            <a:r>
              <a:rPr lang="ru-RU" sz="2200"/>
              <a:t> Из-за разных терминалов. Каждый терминал - это "файл".</a:t>
            </a:r>
            <a:endParaRPr sz="2200"/>
          </a:p>
          <a:p>
            <a:pPr marL="0" lvl="0" indent="0" algn="l" rtl="0">
              <a:spcBef>
                <a:spcPts val="120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ru-RU" dirty="0"/>
              <a:t>Файловые дескрипторы (4/17)</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45</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1384995"/>
          </a:xfrm>
          <a:prstGeom prst="rect">
            <a:avLst/>
          </a:prstGeom>
        </p:spPr>
        <p:txBody>
          <a:bodyPr wrap="square">
            <a:spAutoFit/>
          </a:bodyPr>
          <a:lstStyle/>
          <a:p>
            <a:pPr algn="ctr"/>
            <a:r>
              <a:rPr lang="ru-RU" sz="2800" dirty="0">
                <a:latin typeface="Open Sans"/>
              </a:rPr>
              <a:t>Почему </a:t>
            </a:r>
            <a:r>
              <a:rPr lang="ru-RU" sz="2800" dirty="0" err="1">
                <a:latin typeface="Open Sans"/>
              </a:rPr>
              <a:t>struct</a:t>
            </a:r>
            <a:r>
              <a:rPr lang="ru-RU" sz="2800" dirty="0">
                <a:latin typeface="Open Sans"/>
              </a:rPr>
              <a:t> </a:t>
            </a:r>
            <a:r>
              <a:rPr lang="ru-RU" sz="2800" dirty="0" err="1">
                <a:latin typeface="Open Sans"/>
              </a:rPr>
              <a:t>inode</a:t>
            </a:r>
            <a:r>
              <a:rPr lang="ru-RU" sz="2800" dirty="0">
                <a:latin typeface="Open Sans"/>
              </a:rPr>
              <a:t> </a:t>
            </a:r>
            <a:r>
              <a:rPr lang="ru-RU" sz="2800" dirty="0" err="1">
                <a:latin typeface="Open Sans"/>
              </a:rPr>
              <a:t>stdin</a:t>
            </a:r>
            <a:r>
              <a:rPr lang="ru-RU" sz="2800" dirty="0">
                <a:latin typeface="Open Sans"/>
              </a:rPr>
              <a:t>/</a:t>
            </a:r>
            <a:r>
              <a:rPr lang="ru-RU" sz="2800" dirty="0" err="1">
                <a:latin typeface="Open Sans"/>
              </a:rPr>
              <a:t>out</a:t>
            </a:r>
            <a:r>
              <a:rPr lang="ru-RU" sz="2800" dirty="0">
                <a:latin typeface="Open Sans"/>
              </a:rPr>
              <a:t>/</a:t>
            </a:r>
            <a:r>
              <a:rPr lang="ru-RU" sz="2800" dirty="0" err="1">
                <a:latin typeface="Open Sans"/>
              </a:rPr>
              <a:t>err</a:t>
            </a:r>
            <a:r>
              <a:rPr lang="ru-RU" sz="2800" dirty="0">
                <a:latin typeface="Open Sans"/>
              </a:rPr>
              <a:t> разных процессов могут не быть одинаковыми? (2 балла)</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2655277" y="2996948"/>
            <a:ext cx="5261377" cy="307777"/>
          </a:xfrm>
          <a:prstGeom prst="rect">
            <a:avLst/>
          </a:prstGeom>
        </p:spPr>
        <p:txBody>
          <a:bodyPr wrap="none">
            <a:spAutoFit/>
          </a:bodyPr>
          <a:lstStyle/>
          <a:p>
            <a:r>
              <a:rPr lang="ru-RU" dirty="0"/>
              <a:t>Из-за разных терминалов. Каждый терминал - это "файл".</a:t>
            </a:r>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Picture 7">
            <a:extLst>
              <a:ext uri="{FF2B5EF4-FFF2-40B4-BE49-F238E27FC236}">
                <a16:creationId xmlns:a16="http://schemas.microsoft.com/office/drawing/2014/main" id="{6D1F8C53-0508-4789-945F-570E98D01B07}"/>
              </a:ext>
            </a:extLst>
          </p:cNvPr>
          <p:cNvPicPr>
            <a:picLocks noChangeAspect="1"/>
          </p:cNvPicPr>
          <p:nvPr/>
        </p:nvPicPr>
        <p:blipFill>
          <a:blip r:embed="rId5"/>
          <a:stretch>
            <a:fillRect/>
          </a:stretch>
        </p:blipFill>
        <p:spPr>
          <a:xfrm>
            <a:off x="2655277" y="4033206"/>
            <a:ext cx="4577861" cy="2564304"/>
          </a:xfrm>
          <a:prstGeom prst="rect">
            <a:avLst/>
          </a:prstGeom>
        </p:spPr>
      </p:pic>
      <p:pic>
        <p:nvPicPr>
          <p:cNvPr id="9" name="Picture 8">
            <a:extLst>
              <a:ext uri="{FF2B5EF4-FFF2-40B4-BE49-F238E27FC236}">
                <a16:creationId xmlns:a16="http://schemas.microsoft.com/office/drawing/2014/main" id="{F943CA22-2810-4D43-8156-6D6074ECEC7A}"/>
              </a:ext>
            </a:extLst>
          </p:cNvPr>
          <p:cNvPicPr>
            <a:picLocks noChangeAspect="1"/>
          </p:cNvPicPr>
          <p:nvPr/>
        </p:nvPicPr>
        <p:blipFill>
          <a:blip r:embed="rId6"/>
          <a:stretch>
            <a:fillRect/>
          </a:stretch>
        </p:blipFill>
        <p:spPr>
          <a:xfrm>
            <a:off x="2426481" y="3304725"/>
            <a:ext cx="5035452" cy="3587698"/>
          </a:xfrm>
          <a:prstGeom prst="rect">
            <a:avLst/>
          </a:prstGeom>
        </p:spPr>
      </p:pic>
    </p:spTree>
    <p:extLst>
      <p:ext uri="{BB962C8B-B14F-4D97-AF65-F5344CB8AC3E}">
        <p14:creationId xmlns:p14="http://schemas.microsoft.com/office/powerpoint/2010/main" val="88414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79ee40d3c7_0_65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(5/17)</a:t>
            </a:r>
            <a:endParaRPr/>
          </a:p>
        </p:txBody>
      </p:sp>
      <p:sp>
        <p:nvSpPr>
          <p:cNvPr id="520" name="Google Shape;520;g79ee40d3c7_0_65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46</a:t>
            </a:fld>
            <a:endParaRPr/>
          </a:p>
        </p:txBody>
      </p:sp>
      <p:sp>
        <p:nvSpPr>
          <p:cNvPr id="2" name="Rectangle 1">
            <a:extLst>
              <a:ext uri="{FF2B5EF4-FFF2-40B4-BE49-F238E27FC236}">
                <a16:creationId xmlns:a16="http://schemas.microsoft.com/office/drawing/2014/main" id="{0F20C53B-7FF4-4282-93A0-EB23CE9F7758}"/>
              </a:ext>
            </a:extLst>
          </p:cNvPr>
          <p:cNvSpPr/>
          <p:nvPr/>
        </p:nvSpPr>
        <p:spPr>
          <a:xfrm>
            <a:off x="9155542" y="892742"/>
            <a:ext cx="2731838"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2_processes/7_basic_append.c</a:t>
            </a:r>
            <a:endParaRPr lang="ru-RU" dirty="0"/>
          </a:p>
        </p:txBody>
      </p:sp>
      <p:sp>
        <p:nvSpPr>
          <p:cNvPr id="3" name="Rectangle 2">
            <a:extLst>
              <a:ext uri="{FF2B5EF4-FFF2-40B4-BE49-F238E27FC236}">
                <a16:creationId xmlns:a16="http://schemas.microsoft.com/office/drawing/2014/main" id="{2AFA971A-30EA-45A5-A50C-44C015F940B8}"/>
              </a:ext>
            </a:extLst>
          </p:cNvPr>
          <p:cNvSpPr/>
          <p:nvPr/>
        </p:nvSpPr>
        <p:spPr>
          <a:xfrm>
            <a:off x="861645" y="1612419"/>
            <a:ext cx="7836877" cy="2462213"/>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open</a:t>
            </a:r>
            <a:r>
              <a:rPr lang="ru-RU" dirty="0">
                <a:latin typeface="Courier New" panose="02070309020205020404" pitchFamily="49" charset="0"/>
                <a:cs typeface="Courier New" panose="02070309020205020404" pitchFamily="49" charset="0"/>
              </a:rPr>
              <a:t>("tmp.txt", O_RDWR | O_CREAT, S_IRUSR | S_IWUSR);</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pid_t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press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any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key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write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a:t>
            </a:r>
            <a:r>
              <a:rPr lang="ru-RU" dirty="0">
                <a:latin typeface="Courier New" panose="02070309020205020404" pitchFamily="49" charset="0"/>
                <a:cs typeface="Courier New" panose="02070309020205020404" pitchFamily="49" charset="0"/>
              </a:rPr>
              <a:t> %d\n",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getchar</a:t>
            </a:r>
            <a:r>
              <a:rPr lang="ru-RU" dirty="0">
                <a:latin typeface="Courier New" panose="02070309020205020404" pitchFamily="49" charset="0"/>
                <a:cs typeface="Courier New" panose="02070309020205020404" pitchFamily="49" charset="0"/>
              </a:rPr>
              <a:t>();</a:t>
            </a:r>
          </a:p>
          <a:p>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"%d ",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5FCAD899-DCBC-4A37-A2C1-1B0F3428AE1D}"/>
              </a:ext>
            </a:extLst>
          </p:cNvPr>
          <p:cNvSpPr txBox="1"/>
          <p:nvPr/>
        </p:nvSpPr>
        <p:spPr>
          <a:xfrm>
            <a:off x="528599" y="2689637"/>
            <a:ext cx="453970" cy="307777"/>
          </a:xfrm>
          <a:prstGeom prst="rect">
            <a:avLst/>
          </a:prstGeom>
          <a:noFill/>
          <a:ln>
            <a:solidFill>
              <a:schemeClr val="tx1"/>
            </a:solidFill>
          </a:ln>
        </p:spPr>
        <p:txBody>
          <a:bodyPr wrap="none" rtlCol="0">
            <a:spAutoFit/>
          </a:bodyPr>
          <a:lstStyle/>
          <a:p>
            <a:r>
              <a:rPr lang="en-US" dirty="0"/>
              <a:t>X 2</a:t>
            </a:r>
            <a:endParaRPr lang="ru-RU" dirty="0"/>
          </a:p>
        </p:txBody>
      </p:sp>
      <p:sp>
        <p:nvSpPr>
          <p:cNvPr id="5" name="Rectangle 4">
            <a:extLst>
              <a:ext uri="{FF2B5EF4-FFF2-40B4-BE49-F238E27FC236}">
                <a16:creationId xmlns:a16="http://schemas.microsoft.com/office/drawing/2014/main" id="{2F53FBAC-4030-4154-A3F3-07D481C2AACF}"/>
              </a:ext>
            </a:extLst>
          </p:cNvPr>
          <p:cNvSpPr/>
          <p:nvPr/>
        </p:nvSpPr>
        <p:spPr>
          <a:xfrm>
            <a:off x="528599" y="4354288"/>
            <a:ext cx="3937893" cy="1169551"/>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7_basic_append.c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press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any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key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write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a:t>
            </a:r>
            <a:r>
              <a:rPr lang="ru-RU" dirty="0">
                <a:latin typeface="Courier New" panose="02070309020205020404" pitchFamily="49" charset="0"/>
                <a:cs typeface="Courier New" panose="02070309020205020404" pitchFamily="49" charset="0"/>
              </a:rPr>
              <a:t> 31564</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cat</a:t>
            </a:r>
            <a:r>
              <a:rPr lang="ru-RU" dirty="0">
                <a:latin typeface="Courier New" panose="02070309020205020404" pitchFamily="49" charset="0"/>
                <a:cs typeface="Courier New" panose="02070309020205020404" pitchFamily="49" charset="0"/>
              </a:rPr>
              <a:t> tmp.txt</a:t>
            </a:r>
          </a:p>
          <a:p>
            <a:r>
              <a:rPr lang="ru-RU" dirty="0">
                <a:latin typeface="Courier New" panose="02070309020205020404" pitchFamily="49" charset="0"/>
                <a:cs typeface="Courier New" panose="02070309020205020404" pitchFamily="49" charset="0"/>
              </a:rPr>
              <a:t>31564</a:t>
            </a:r>
          </a:p>
        </p:txBody>
      </p:sp>
      <p:sp>
        <p:nvSpPr>
          <p:cNvPr id="8" name="Rectangle 7">
            <a:extLst>
              <a:ext uri="{FF2B5EF4-FFF2-40B4-BE49-F238E27FC236}">
                <a16:creationId xmlns:a16="http://schemas.microsoft.com/office/drawing/2014/main" id="{32508159-427E-4CCD-8B3A-4CC4C4374947}"/>
              </a:ext>
            </a:extLst>
          </p:cNvPr>
          <p:cNvSpPr/>
          <p:nvPr/>
        </p:nvSpPr>
        <p:spPr>
          <a:xfrm>
            <a:off x="4842692" y="4354287"/>
            <a:ext cx="4107877" cy="523220"/>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press any key to write my </a:t>
            </a:r>
            <a:r>
              <a:rPr lang="en-US" dirty="0" err="1">
                <a:latin typeface="Courier New" panose="02070309020205020404" pitchFamily="49" charset="0"/>
                <a:cs typeface="Courier New" panose="02070309020205020404" pitchFamily="49" charset="0"/>
              </a:rPr>
              <a:t>pid</a:t>
            </a:r>
            <a:r>
              <a:rPr lang="en-US" dirty="0">
                <a:latin typeface="Courier New" panose="02070309020205020404" pitchFamily="49" charset="0"/>
                <a:cs typeface="Courier New" panose="02070309020205020404" pitchFamily="49" charset="0"/>
              </a:rPr>
              <a:t> 31561</a:t>
            </a:r>
          </a:p>
        </p:txBody>
      </p:sp>
      <p:sp>
        <p:nvSpPr>
          <p:cNvPr id="9" name="Rectangle 8">
            <a:extLst>
              <a:ext uri="{FF2B5EF4-FFF2-40B4-BE49-F238E27FC236}">
                <a16:creationId xmlns:a16="http://schemas.microsoft.com/office/drawing/2014/main" id="{DE2AAA72-0403-4DD5-A9AB-24CB94D221E4}"/>
              </a:ext>
            </a:extLst>
          </p:cNvPr>
          <p:cNvSpPr/>
          <p:nvPr/>
        </p:nvSpPr>
        <p:spPr>
          <a:xfrm>
            <a:off x="861645" y="5972771"/>
            <a:ext cx="9489832" cy="307777"/>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open("tmp.txt", O_RDWR | O_CREAT | O_APPEND, S_IRUSR | S_IWUSR);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ru-RU" dirty="0"/>
              <a:t>Файловые дескрипторы (</a:t>
            </a:r>
            <a:r>
              <a:rPr lang="en-US" dirty="0"/>
              <a:t>6</a:t>
            </a:r>
            <a:r>
              <a:rPr lang="ru-RU" dirty="0"/>
              <a:t>/17)</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47</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Почему не работает </a:t>
            </a:r>
            <a:r>
              <a:rPr lang="ru-RU" sz="2800" dirty="0" err="1">
                <a:latin typeface="Open Sans"/>
              </a:rPr>
              <a:t>lseek</a:t>
            </a:r>
            <a:r>
              <a:rPr lang="ru-RU" sz="2800" dirty="0">
                <a:latin typeface="Open Sans"/>
              </a:rPr>
              <a:t> + </a:t>
            </a:r>
            <a:r>
              <a:rPr lang="ru-RU" sz="2800" dirty="0" err="1">
                <a:latin typeface="Open Sans"/>
              </a:rPr>
              <a:t>write</a:t>
            </a:r>
            <a:r>
              <a:rPr lang="ru-RU" sz="2800" dirty="0">
                <a:latin typeface="Open Sans"/>
              </a:rPr>
              <a:t> вместо O_APPEND?</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756138" y="2912934"/>
            <a:ext cx="9541395" cy="307777"/>
          </a:xfrm>
          <a:prstGeom prst="rect">
            <a:avLst/>
          </a:prstGeom>
        </p:spPr>
        <p:txBody>
          <a:bodyPr wrap="none">
            <a:spAutoFit/>
          </a:bodyPr>
          <a:lstStyle/>
          <a:p>
            <a:r>
              <a:rPr lang="ru-RU" dirty="0"/>
              <a:t>Из-за прерываний. Процесс может быть остановлен после </a:t>
            </a:r>
            <a:r>
              <a:rPr lang="ru-RU" dirty="0" err="1"/>
              <a:t>lseek</a:t>
            </a:r>
            <a:r>
              <a:rPr lang="ru-RU" dirty="0"/>
              <a:t> и до </a:t>
            </a:r>
            <a:r>
              <a:rPr lang="ru-RU" dirty="0" err="1"/>
              <a:t>write</a:t>
            </a:r>
            <a:r>
              <a:rPr lang="ru-RU" dirty="0"/>
              <a:t>. Тут может записать другой процесс.</a:t>
            </a:r>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Picture 7">
            <a:extLst>
              <a:ext uri="{FF2B5EF4-FFF2-40B4-BE49-F238E27FC236}">
                <a16:creationId xmlns:a16="http://schemas.microsoft.com/office/drawing/2014/main" id="{6D1F8C53-0508-4789-945F-570E98D01B07}"/>
              </a:ext>
            </a:extLst>
          </p:cNvPr>
          <p:cNvPicPr>
            <a:picLocks noChangeAspect="1"/>
          </p:cNvPicPr>
          <p:nvPr/>
        </p:nvPicPr>
        <p:blipFill>
          <a:blip r:embed="rId5"/>
          <a:stretch>
            <a:fillRect/>
          </a:stretch>
        </p:blipFill>
        <p:spPr>
          <a:xfrm>
            <a:off x="2655277" y="4033206"/>
            <a:ext cx="4577861" cy="2564304"/>
          </a:xfrm>
          <a:prstGeom prst="rect">
            <a:avLst/>
          </a:prstGeom>
        </p:spPr>
      </p:pic>
      <p:pic>
        <p:nvPicPr>
          <p:cNvPr id="2" name="Picture 1">
            <a:extLst>
              <a:ext uri="{FF2B5EF4-FFF2-40B4-BE49-F238E27FC236}">
                <a16:creationId xmlns:a16="http://schemas.microsoft.com/office/drawing/2014/main" id="{919981A3-59B4-4913-A18E-0DF64B2DDA4E}"/>
              </a:ext>
            </a:extLst>
          </p:cNvPr>
          <p:cNvPicPr>
            <a:picLocks noChangeAspect="1"/>
          </p:cNvPicPr>
          <p:nvPr/>
        </p:nvPicPr>
        <p:blipFill>
          <a:blip r:embed="rId6"/>
          <a:stretch>
            <a:fillRect/>
          </a:stretch>
        </p:blipFill>
        <p:spPr>
          <a:xfrm>
            <a:off x="2482362" y="3556812"/>
            <a:ext cx="4838700" cy="3107295"/>
          </a:xfrm>
          <a:prstGeom prst="rect">
            <a:avLst/>
          </a:prstGeom>
        </p:spPr>
      </p:pic>
    </p:spTree>
    <p:extLst>
      <p:ext uri="{BB962C8B-B14F-4D97-AF65-F5344CB8AC3E}">
        <p14:creationId xmlns:p14="http://schemas.microsoft.com/office/powerpoint/2010/main" val="33898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79ee40d3c7_0_66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(7/17)</a:t>
            </a:r>
            <a:endParaRPr/>
          </a:p>
        </p:txBody>
      </p:sp>
      <p:sp>
        <p:nvSpPr>
          <p:cNvPr id="534" name="Google Shape;534;g79ee40d3c7_0_66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48</a:t>
            </a:fld>
            <a:endParaRPr/>
          </a:p>
        </p:txBody>
      </p:sp>
      <p:pic>
        <p:nvPicPr>
          <p:cNvPr id="2" name="Picture 1">
            <a:extLst>
              <a:ext uri="{FF2B5EF4-FFF2-40B4-BE49-F238E27FC236}">
                <a16:creationId xmlns:a16="http://schemas.microsoft.com/office/drawing/2014/main" id="{3063829B-3EB6-49C9-8A72-B8A745EEE548}"/>
              </a:ext>
            </a:extLst>
          </p:cNvPr>
          <p:cNvPicPr>
            <a:picLocks noChangeAspect="1"/>
          </p:cNvPicPr>
          <p:nvPr/>
        </p:nvPicPr>
        <p:blipFill>
          <a:blip r:embed="rId3"/>
          <a:stretch>
            <a:fillRect/>
          </a:stretch>
        </p:blipFill>
        <p:spPr>
          <a:xfrm>
            <a:off x="2736173" y="1421524"/>
            <a:ext cx="6219092" cy="2669921"/>
          </a:xfrm>
          <a:prstGeom prst="rect">
            <a:avLst/>
          </a:prstGeom>
        </p:spPr>
      </p:pic>
      <p:sp>
        <p:nvSpPr>
          <p:cNvPr id="3" name="Rectangle 2">
            <a:extLst>
              <a:ext uri="{FF2B5EF4-FFF2-40B4-BE49-F238E27FC236}">
                <a16:creationId xmlns:a16="http://schemas.microsoft.com/office/drawing/2014/main" id="{23EFDAA2-1CFE-4BC7-83EE-7D202067D65D}"/>
              </a:ext>
            </a:extLst>
          </p:cNvPr>
          <p:cNvSpPr/>
          <p:nvPr/>
        </p:nvSpPr>
        <p:spPr>
          <a:xfrm>
            <a:off x="580292" y="4724350"/>
            <a:ext cx="11195539" cy="523220"/>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aux</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grep</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cron</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root</a:t>
            </a:r>
            <a:r>
              <a:rPr lang="ru-RU" dirty="0">
                <a:latin typeface="Courier New" panose="02070309020205020404" pitchFamily="49" charset="0"/>
                <a:cs typeface="Courier New" panose="02070309020205020404" pitchFamily="49" charset="0"/>
              </a:rPr>
              <a:t>       969  0.0  0.0  32544  3264 ?        </a:t>
            </a:r>
            <a:r>
              <a:rPr lang="ru-RU" dirty="0" err="1">
                <a:latin typeface="Courier New" panose="02070309020205020404" pitchFamily="49" charset="0"/>
                <a:cs typeface="Courier New" panose="02070309020205020404" pitchFamily="49" charset="0"/>
              </a:rPr>
              <a:t>Ss</a:t>
            </a:r>
            <a:r>
              <a:rPr lang="ru-RU" dirty="0">
                <a:latin typeface="Courier New" panose="02070309020205020404" pitchFamily="49" charset="0"/>
                <a:cs typeface="Courier New" panose="02070309020205020404" pitchFamily="49" charset="0"/>
              </a:rPr>
              <a:t>   фев25   0:03 /</a:t>
            </a:r>
            <a:r>
              <a:rPr lang="ru-RU" dirty="0" err="1">
                <a:latin typeface="Courier New" panose="02070309020205020404" pitchFamily="49" charset="0"/>
                <a:cs typeface="Courier New" panose="02070309020205020404" pitchFamily="49" charset="0"/>
              </a:rPr>
              <a:t>usr</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sbin</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cron</a:t>
            </a:r>
            <a:r>
              <a:rPr lang="ru-RU" dirty="0">
                <a:latin typeface="Courier New" panose="02070309020205020404" pitchFamily="49" charset="0"/>
                <a:cs typeface="Courier New" panose="02070309020205020404" pitchFamily="49" charset="0"/>
              </a:rPr>
              <a:t> -f</a:t>
            </a:r>
          </a:p>
        </p:txBody>
      </p:sp>
      <p:sp>
        <p:nvSpPr>
          <p:cNvPr id="4" name="Speech Bubble: Rectangle 3">
            <a:extLst>
              <a:ext uri="{FF2B5EF4-FFF2-40B4-BE49-F238E27FC236}">
                <a16:creationId xmlns:a16="http://schemas.microsoft.com/office/drawing/2014/main" id="{955D0933-C171-45A6-8BD1-89CF65BBF05A}"/>
              </a:ext>
            </a:extLst>
          </p:cNvPr>
          <p:cNvSpPr/>
          <p:nvPr/>
        </p:nvSpPr>
        <p:spPr>
          <a:xfrm>
            <a:off x="1817077" y="5961185"/>
            <a:ext cx="556846" cy="222738"/>
          </a:xfrm>
          <a:prstGeom prst="wedgeRectCallout">
            <a:avLst>
              <a:gd name="adj1" fmla="val -69868"/>
              <a:gd name="adj2" fmla="val -4831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Pipe</a:t>
            </a:r>
            <a:endParaRPr lang="ru-RU"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79ee40d3c7_0_64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(8/17)</a:t>
            </a:r>
            <a:endParaRPr/>
          </a:p>
        </p:txBody>
      </p:sp>
      <p:sp>
        <p:nvSpPr>
          <p:cNvPr id="540" name="Google Shape;540;g79ee40d3c7_0_64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49</a:t>
            </a:fld>
            <a:endParaRPr/>
          </a:p>
        </p:txBody>
      </p:sp>
      <p:sp>
        <p:nvSpPr>
          <p:cNvPr id="541" name="Google Shape;541;g79ee40d3c7_0_643"/>
          <p:cNvSpPr txBox="1"/>
          <p:nvPr/>
        </p:nvSpPr>
        <p:spPr>
          <a:xfrm>
            <a:off x="919825" y="1420500"/>
            <a:ext cx="91284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 main()</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int fd = open(</a:t>
            </a:r>
            <a:r>
              <a:rPr lang="ru-RU" sz="1650">
                <a:solidFill>
                  <a:srgbClr val="388E3C"/>
                </a:solidFill>
                <a:latin typeface="Roboto Mono"/>
                <a:ea typeface="Roboto Mono"/>
                <a:cs typeface="Roboto Mono"/>
                <a:sym typeface="Roboto Mono"/>
              </a:rPr>
              <a:t>"tmp.txt"</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O_RDWR</a:t>
            </a:r>
            <a:r>
              <a:rPr lang="ru-RU" sz="1650">
                <a:solidFill>
                  <a:srgbClr val="37474F"/>
                </a:solidFill>
                <a:latin typeface="Roboto Mono"/>
                <a:ea typeface="Roboto Mono"/>
                <a:cs typeface="Roboto Mono"/>
                <a:sym typeface="Roboto Mono"/>
              </a:rPr>
              <a:t> | </a:t>
            </a:r>
            <a:r>
              <a:rPr lang="ru-RU" sz="1650">
                <a:solidFill>
                  <a:srgbClr val="C53929"/>
                </a:solidFill>
                <a:latin typeface="Roboto Mono"/>
                <a:ea typeface="Roboto Mono"/>
                <a:cs typeface="Roboto Mono"/>
                <a:sym typeface="Roboto Mono"/>
              </a:rPr>
              <a:t>O_CREAT</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S_IRUSR</a:t>
            </a:r>
            <a:r>
              <a:rPr lang="ru-RU" sz="1650">
                <a:solidFill>
                  <a:srgbClr val="37474F"/>
                </a:solidFill>
                <a:latin typeface="Roboto Mono"/>
                <a:ea typeface="Roboto Mono"/>
                <a:cs typeface="Roboto Mono"/>
                <a:sym typeface="Roboto Mono"/>
              </a:rPr>
              <a:t> | </a:t>
            </a:r>
            <a:r>
              <a:rPr lang="ru-RU" sz="1650">
                <a:solidFill>
                  <a:srgbClr val="C53929"/>
                </a:solidFill>
                <a:latin typeface="Roboto Mono"/>
                <a:ea typeface="Roboto Mono"/>
                <a:cs typeface="Roboto Mono"/>
                <a:sym typeface="Roboto Mono"/>
              </a:rPr>
              <a:t>S_IWUSR</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int fd2 = dup(fd);</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dprintf(fd2, </a:t>
            </a:r>
            <a:r>
              <a:rPr lang="ru-RU" sz="1650">
                <a:solidFill>
                  <a:srgbClr val="388E3C"/>
                </a:solidFill>
                <a:latin typeface="Roboto Mono"/>
                <a:ea typeface="Roboto Mono"/>
                <a:cs typeface="Roboto Mono"/>
                <a:sym typeface="Roboto Mono"/>
              </a:rPr>
              <a:t>"1 "</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close(fd2);</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dprintf(fd, </a:t>
            </a:r>
            <a:r>
              <a:rPr lang="ru-RU" sz="1650">
                <a:solidFill>
                  <a:srgbClr val="388E3C"/>
                </a:solidFill>
                <a:latin typeface="Roboto Mono"/>
                <a:ea typeface="Roboto Mono"/>
                <a:cs typeface="Roboto Mono"/>
                <a:sym typeface="Roboto Mono"/>
              </a:rPr>
              <a:t>"2 "</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close(fd);</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return</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sp>
        <p:nvSpPr>
          <p:cNvPr id="542" name="Google Shape;542;g79ee40d3c7_0_643"/>
          <p:cNvSpPr txBox="1"/>
          <p:nvPr/>
        </p:nvSpPr>
        <p:spPr>
          <a:xfrm>
            <a:off x="978050" y="4284800"/>
            <a:ext cx="7743000" cy="205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$&gt; gcc </a:t>
            </a:r>
            <a:r>
              <a:rPr lang="ru-RU" sz="1650">
                <a:solidFill>
                  <a:srgbClr val="C53929"/>
                </a:solidFill>
                <a:latin typeface="Roboto Mono"/>
                <a:ea typeface="Roboto Mono"/>
                <a:cs typeface="Roboto Mono"/>
                <a:sym typeface="Roboto Mono"/>
              </a:rPr>
              <a:t>8</a:t>
            </a:r>
            <a:r>
              <a:rPr lang="ru-RU" sz="1650">
                <a:solidFill>
                  <a:srgbClr val="37474F"/>
                </a:solidFill>
                <a:latin typeface="Roboto Mono"/>
                <a:ea typeface="Roboto Mono"/>
                <a:cs typeface="Roboto Mono"/>
                <a:sym typeface="Roboto Mono"/>
              </a:rPr>
              <a:t>_dup.c</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$&gt; ./a.out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$&gt; cat tmp.txt</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C53929"/>
                </a:solidFill>
                <a:latin typeface="Roboto Mono"/>
                <a:ea typeface="Roboto Mono"/>
                <a:cs typeface="Roboto Mono"/>
                <a:sym typeface="Roboto Mono"/>
              </a:rPr>
              <a:t>1</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2</a:t>
            </a:r>
            <a:endParaRPr sz="1650">
              <a:solidFill>
                <a:srgbClr val="C53929"/>
              </a:solidFill>
              <a:latin typeface="Roboto Mono"/>
              <a:ea typeface="Roboto Mono"/>
              <a:cs typeface="Roboto Mono"/>
              <a:sym typeface="Roboto Mono"/>
            </a:endParaRPr>
          </a:p>
          <a:p>
            <a:pPr marL="0" lvl="0" indent="0" algn="l" rtl="0">
              <a:spcBef>
                <a:spcPts val="0"/>
              </a:spcBef>
              <a:spcAft>
                <a:spcPts val="0"/>
              </a:spcAft>
              <a:buNone/>
            </a:pPr>
            <a:endParaRPr/>
          </a:p>
        </p:txBody>
      </p:sp>
      <p:cxnSp>
        <p:nvCxnSpPr>
          <p:cNvPr id="543" name="Google Shape;543;g79ee40d3c7_0_643"/>
          <p:cNvCxnSpPr/>
          <p:nvPr/>
        </p:nvCxnSpPr>
        <p:spPr>
          <a:xfrm rot="10800000" flipH="1">
            <a:off x="1047900" y="4203100"/>
            <a:ext cx="8662800" cy="23400"/>
          </a:xfrm>
          <a:prstGeom prst="straightConnector1">
            <a:avLst/>
          </a:prstGeom>
          <a:noFill/>
          <a:ln w="28575" cap="flat" cmpd="sng">
            <a:solidFill>
              <a:srgbClr val="000000"/>
            </a:solidFill>
            <a:prstDash val="dot"/>
            <a:round/>
            <a:headEnd type="none" w="med" len="med"/>
            <a:tailEnd type="none" w="med" len="med"/>
          </a:ln>
        </p:spPr>
      </p:cxnSp>
      <p:sp>
        <p:nvSpPr>
          <p:cNvPr id="2" name="Rectangle 1">
            <a:extLst>
              <a:ext uri="{FF2B5EF4-FFF2-40B4-BE49-F238E27FC236}">
                <a16:creationId xmlns:a16="http://schemas.microsoft.com/office/drawing/2014/main" id="{56AFC764-5440-48CF-BE7C-F0119AC48506}"/>
              </a:ext>
            </a:extLst>
          </p:cNvPr>
          <p:cNvSpPr/>
          <p:nvPr/>
        </p:nvSpPr>
        <p:spPr>
          <a:xfrm>
            <a:off x="10048225" y="892742"/>
            <a:ext cx="1915909"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2_processes/8_dup.c</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animEffect transition="in" filter="fade">
                                      <p:cBhvr>
                                        <p:cTn id="7" dur="1000"/>
                                        <p:tgtEl>
                                          <p:spTgt spid="543"/>
                                        </p:tgtEl>
                                      </p:cBhvr>
                                    </p:animEffect>
                                  </p:childTnLst>
                                </p:cTn>
                              </p:par>
                              <p:par>
                                <p:cTn id="8" presetID="10" presetClass="entr" presetSubtype="0"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Effect transition="in" filter="fade">
                                      <p:cBhvr>
                                        <p:cTn id="10" dur="10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79ed4f80d5_0_14"/>
          <p:cNvSpPr txBox="1">
            <a:spLocks noGrp="1"/>
          </p:cNvSpPr>
          <p:nvPr>
            <p:ph type="body" idx="1"/>
          </p:nvPr>
        </p:nvSpPr>
        <p:spPr>
          <a:xfrm>
            <a:off x="982575" y="1491800"/>
            <a:ext cx="9726300" cy="46470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ru-RU" dirty="0" err="1"/>
              <a:t>int</a:t>
            </a:r>
            <a:endParaRPr dirty="0"/>
          </a:p>
          <a:p>
            <a:pPr marL="0" marR="0" lvl="0" indent="0" algn="l" rtl="0">
              <a:lnSpc>
                <a:spcPct val="90000"/>
              </a:lnSpc>
              <a:spcBef>
                <a:spcPts val="0"/>
              </a:spcBef>
              <a:spcAft>
                <a:spcPts val="0"/>
              </a:spcAft>
              <a:buNone/>
            </a:pPr>
            <a:r>
              <a:rPr lang="ru-RU" dirty="0" err="1"/>
              <a:t>main</a:t>
            </a:r>
            <a:r>
              <a:rPr lang="ru-RU" dirty="0"/>
              <a:t>(</a:t>
            </a:r>
            <a:r>
              <a:rPr lang="ru-RU" dirty="0" err="1"/>
              <a:t>int</a:t>
            </a:r>
            <a:r>
              <a:rPr lang="ru-RU" dirty="0"/>
              <a:t> </a:t>
            </a:r>
            <a:r>
              <a:rPr lang="ru-RU" dirty="0" err="1"/>
              <a:t>argc</a:t>
            </a:r>
            <a:r>
              <a:rPr lang="ru-RU" dirty="0"/>
              <a:t>, </a:t>
            </a:r>
            <a:r>
              <a:rPr lang="ru-RU" dirty="0" err="1"/>
              <a:t>char</a:t>
            </a:r>
            <a:r>
              <a:rPr lang="ru-RU" dirty="0"/>
              <a:t> **</a:t>
            </a:r>
            <a:r>
              <a:rPr lang="ru-RU" dirty="0" err="1"/>
              <a:t>argv</a:t>
            </a:r>
            <a:r>
              <a:rPr lang="ru-RU" dirty="0"/>
              <a:t>)</a:t>
            </a:r>
            <a:endParaRPr dirty="0"/>
          </a:p>
          <a:p>
            <a:pPr marL="0" marR="0" lvl="0" indent="0" algn="l" rtl="0">
              <a:lnSpc>
                <a:spcPct val="90000"/>
              </a:lnSpc>
              <a:spcBef>
                <a:spcPts val="0"/>
              </a:spcBef>
              <a:spcAft>
                <a:spcPts val="0"/>
              </a:spcAft>
              <a:buNone/>
            </a:pPr>
            <a:r>
              <a:rPr lang="ru-RU" dirty="0"/>
              <a:t>{</a:t>
            </a:r>
            <a:endParaRPr dirty="0"/>
          </a:p>
          <a:p>
            <a:pPr marL="0" marR="0" lvl="0" indent="0" algn="l" rtl="0">
              <a:lnSpc>
                <a:spcPct val="90000"/>
              </a:lnSpc>
              <a:spcBef>
                <a:spcPts val="0"/>
              </a:spcBef>
              <a:spcAft>
                <a:spcPts val="0"/>
              </a:spcAft>
              <a:buNone/>
            </a:pPr>
            <a:r>
              <a:rPr lang="ru-RU" dirty="0"/>
              <a:t>	</a:t>
            </a:r>
            <a:r>
              <a:rPr lang="ru-RU" dirty="0" err="1"/>
              <a:t>bool</a:t>
            </a:r>
            <a:r>
              <a:rPr lang="ru-RU" dirty="0"/>
              <a:t> </a:t>
            </a:r>
            <a:r>
              <a:rPr lang="ru-RU" dirty="0" err="1"/>
              <a:t>interactive</a:t>
            </a:r>
            <a:r>
              <a:rPr lang="ru-RU" dirty="0"/>
              <a:t> = </a:t>
            </a:r>
            <a:r>
              <a:rPr lang="ru-RU" dirty="0" err="1"/>
              <a:t>false</a:t>
            </a:r>
            <a:r>
              <a:rPr lang="ru-RU" dirty="0"/>
              <a:t>;</a:t>
            </a:r>
            <a:endParaRPr dirty="0"/>
          </a:p>
          <a:p>
            <a:pPr marL="0" marR="0" lvl="0" indent="0" algn="l" rtl="0">
              <a:lnSpc>
                <a:spcPct val="90000"/>
              </a:lnSpc>
              <a:spcBef>
                <a:spcPts val="0"/>
              </a:spcBef>
              <a:spcAft>
                <a:spcPts val="0"/>
              </a:spcAft>
              <a:buNone/>
            </a:pPr>
            <a:r>
              <a:rPr lang="ru-RU" dirty="0"/>
              <a:t>	</a:t>
            </a:r>
            <a:r>
              <a:rPr lang="ru-RU" dirty="0" err="1"/>
              <a:t>int</a:t>
            </a:r>
            <a:r>
              <a:rPr lang="ru-RU" dirty="0"/>
              <a:t> </a:t>
            </a:r>
            <a:r>
              <a:rPr lang="ru-RU" dirty="0" err="1"/>
              <a:t>optc</a:t>
            </a:r>
            <a:r>
              <a:rPr lang="ru-RU" dirty="0"/>
              <a:t> = 0;</a:t>
            </a:r>
            <a:endParaRPr dirty="0"/>
          </a:p>
          <a:p>
            <a:pPr marL="0" marR="0" lvl="0" indent="0" algn="l" rtl="0">
              <a:lnSpc>
                <a:spcPct val="90000"/>
              </a:lnSpc>
              <a:spcBef>
                <a:spcPts val="0"/>
              </a:spcBef>
              <a:spcAft>
                <a:spcPts val="0"/>
              </a:spcAft>
              <a:buNone/>
            </a:pPr>
            <a:r>
              <a:rPr lang="ru-RU" dirty="0"/>
              <a:t>	</a:t>
            </a:r>
            <a:r>
              <a:rPr lang="ru-RU" dirty="0" err="1"/>
              <a:t>char</a:t>
            </a:r>
            <a:r>
              <a:rPr lang="ru-RU" dirty="0"/>
              <a:t> **</a:t>
            </a:r>
            <a:r>
              <a:rPr lang="ru-RU" dirty="0" err="1"/>
              <a:t>optv</a:t>
            </a:r>
            <a:r>
              <a:rPr lang="ru-RU" dirty="0"/>
              <a:t> = NULL;</a:t>
            </a:r>
            <a:endParaRPr dirty="0"/>
          </a:p>
          <a:p>
            <a:pPr marL="0" marR="0" lvl="0" indent="0" algn="l" rtl="0">
              <a:lnSpc>
                <a:spcPct val="90000"/>
              </a:lnSpc>
              <a:spcBef>
                <a:spcPts val="0"/>
              </a:spcBef>
              <a:spcAft>
                <a:spcPts val="0"/>
              </a:spcAft>
              <a:buNone/>
            </a:pPr>
            <a:r>
              <a:rPr lang="ru-RU" dirty="0"/>
              <a:t>	</a:t>
            </a:r>
            <a:r>
              <a:rPr lang="ru-RU" dirty="0" err="1"/>
              <a:t>auto</a:t>
            </a:r>
            <a:r>
              <a:rPr lang="ru-RU" dirty="0"/>
              <a:t> </a:t>
            </a:r>
            <a:r>
              <a:rPr lang="ru-RU" dirty="0" err="1"/>
              <a:t>guard</a:t>
            </a:r>
            <a:r>
              <a:rPr lang="ru-RU" dirty="0"/>
              <a:t> = </a:t>
            </a:r>
            <a:r>
              <a:rPr lang="ru-RU" dirty="0" err="1"/>
              <a:t>make_scoped_guard</a:t>
            </a:r>
            <a:r>
              <a:rPr lang="ru-RU" dirty="0"/>
              <a:t>([=]{ </a:t>
            </a:r>
            <a:r>
              <a:rPr lang="ru-RU" dirty="0" err="1"/>
              <a:t>if</a:t>
            </a:r>
            <a:r>
              <a:rPr lang="ru-RU" dirty="0"/>
              <a:t> (</a:t>
            </a:r>
            <a:r>
              <a:rPr lang="ru-RU" dirty="0" err="1"/>
              <a:t>optc</a:t>
            </a:r>
            <a:r>
              <a:rPr lang="ru-RU" dirty="0"/>
              <a:t>) </a:t>
            </a:r>
            <a:r>
              <a:rPr lang="ru-RU" dirty="0" err="1"/>
              <a:t>free</a:t>
            </a:r>
            <a:r>
              <a:rPr lang="ru-RU" dirty="0"/>
              <a:t>(</a:t>
            </a:r>
            <a:r>
              <a:rPr lang="ru-RU" dirty="0" err="1"/>
              <a:t>optv</a:t>
            </a:r>
            <a:r>
              <a:rPr lang="ru-RU" dirty="0"/>
              <a:t>); });</a:t>
            </a:r>
            <a:endParaRPr dirty="0"/>
          </a:p>
          <a:p>
            <a:pPr marL="0" marR="0" lvl="0" indent="0" algn="l" rtl="0">
              <a:lnSpc>
                <a:spcPct val="90000"/>
              </a:lnSpc>
              <a:spcBef>
                <a:spcPts val="0"/>
              </a:spcBef>
              <a:spcAft>
                <a:spcPts val="0"/>
              </a:spcAft>
              <a:buNone/>
            </a:pPr>
            <a:endParaRPr dirty="0"/>
          </a:p>
          <a:p>
            <a:pPr marL="0" marR="0" lvl="0" indent="0" algn="l" rtl="0">
              <a:lnSpc>
                <a:spcPct val="90000"/>
              </a:lnSpc>
              <a:spcBef>
                <a:spcPts val="0"/>
              </a:spcBef>
              <a:spcAft>
                <a:spcPts val="0"/>
              </a:spcAft>
              <a:buNone/>
            </a:pPr>
            <a:r>
              <a:rPr lang="ru-RU" dirty="0"/>
              <a:t>	</a:t>
            </a:r>
            <a:r>
              <a:rPr lang="ru-RU" dirty="0" err="1"/>
              <a:t>static</a:t>
            </a:r>
            <a:r>
              <a:rPr lang="ru-RU" dirty="0"/>
              <a:t> </a:t>
            </a:r>
            <a:r>
              <a:rPr lang="ru-RU" dirty="0" err="1"/>
              <a:t>struct</a:t>
            </a:r>
            <a:r>
              <a:rPr lang="ru-RU" dirty="0"/>
              <a:t> </a:t>
            </a:r>
            <a:r>
              <a:rPr lang="ru-RU" dirty="0" err="1"/>
              <a:t>option</a:t>
            </a:r>
            <a:r>
              <a:rPr lang="ru-RU" dirty="0"/>
              <a:t> </a:t>
            </a:r>
            <a:r>
              <a:rPr lang="ru-RU" dirty="0" err="1"/>
              <a:t>longopts</a:t>
            </a:r>
            <a:r>
              <a:rPr lang="ru-RU" dirty="0"/>
              <a:t>[] = {</a:t>
            </a:r>
            <a:endParaRPr dirty="0"/>
          </a:p>
          <a:p>
            <a:pPr marL="0" marR="0" lvl="0" indent="0" algn="l" rtl="0">
              <a:lnSpc>
                <a:spcPct val="90000"/>
              </a:lnSpc>
              <a:spcBef>
                <a:spcPts val="0"/>
              </a:spcBef>
              <a:spcAft>
                <a:spcPts val="0"/>
              </a:spcAft>
              <a:buNone/>
            </a:pPr>
            <a:r>
              <a:rPr lang="ru-RU" dirty="0"/>
              <a:t>		{"</a:t>
            </a:r>
            <a:r>
              <a:rPr lang="ru-RU" dirty="0" err="1"/>
              <a:t>help</a:t>
            </a:r>
            <a:r>
              <a:rPr lang="ru-RU" dirty="0"/>
              <a:t>", </a:t>
            </a:r>
            <a:r>
              <a:rPr lang="ru-RU" dirty="0" err="1"/>
              <a:t>no_argument</a:t>
            </a:r>
            <a:r>
              <a:rPr lang="ru-RU" dirty="0"/>
              <a:t>, 0, 'h'},</a:t>
            </a:r>
            <a:endParaRPr dirty="0"/>
          </a:p>
          <a:p>
            <a:pPr marL="0" marR="0" lvl="0" indent="0" algn="l" rtl="0">
              <a:lnSpc>
                <a:spcPct val="90000"/>
              </a:lnSpc>
              <a:spcBef>
                <a:spcPts val="0"/>
              </a:spcBef>
              <a:spcAft>
                <a:spcPts val="0"/>
              </a:spcAft>
              <a:buNone/>
            </a:pPr>
            <a:r>
              <a:rPr lang="ru-RU" dirty="0"/>
              <a:t>		{"</a:t>
            </a:r>
            <a:r>
              <a:rPr lang="ru-RU" dirty="0" err="1"/>
              <a:t>version</a:t>
            </a:r>
            <a:r>
              <a:rPr lang="ru-RU" dirty="0"/>
              <a:t>", </a:t>
            </a:r>
            <a:r>
              <a:rPr lang="ru-RU" dirty="0" err="1"/>
              <a:t>no_argument</a:t>
            </a:r>
            <a:r>
              <a:rPr lang="ru-RU" dirty="0"/>
              <a:t>, 0, 'v'},</a:t>
            </a:r>
            <a:endParaRPr dirty="0"/>
          </a:p>
          <a:p>
            <a:pPr marL="0" marR="0" lvl="0" indent="0" algn="l" rtl="0">
              <a:lnSpc>
                <a:spcPct val="90000"/>
              </a:lnSpc>
              <a:spcBef>
                <a:spcPts val="0"/>
              </a:spcBef>
              <a:spcAft>
                <a:spcPts val="0"/>
              </a:spcAft>
              <a:buNone/>
            </a:pPr>
            <a:r>
              <a:rPr lang="ru-RU" dirty="0"/>
              <a:t>		{NULL, 0, 0, 0},</a:t>
            </a:r>
            <a:endParaRPr dirty="0"/>
          </a:p>
          <a:p>
            <a:pPr marL="0" marR="0" lvl="0" indent="0" algn="l" rtl="0">
              <a:lnSpc>
                <a:spcPct val="90000"/>
              </a:lnSpc>
              <a:spcBef>
                <a:spcPts val="0"/>
              </a:spcBef>
              <a:spcAft>
                <a:spcPts val="0"/>
              </a:spcAft>
              <a:buNone/>
            </a:pPr>
            <a:r>
              <a:rPr lang="ru-RU" dirty="0"/>
              <a:t>	};</a:t>
            </a:r>
            <a:endParaRPr dirty="0"/>
          </a:p>
          <a:p>
            <a:pPr marL="0" marR="0" lvl="0" indent="0" algn="l" rtl="0">
              <a:lnSpc>
                <a:spcPct val="90000"/>
              </a:lnSpc>
              <a:spcBef>
                <a:spcPts val="0"/>
              </a:spcBef>
              <a:spcAft>
                <a:spcPts val="0"/>
              </a:spcAft>
              <a:buNone/>
            </a:pPr>
            <a:r>
              <a:rPr lang="ru-RU" dirty="0"/>
              <a:t>	</a:t>
            </a:r>
            <a:r>
              <a:rPr lang="ru-RU" dirty="0" err="1"/>
              <a:t>static</a:t>
            </a:r>
            <a:r>
              <a:rPr lang="ru-RU" dirty="0"/>
              <a:t> </a:t>
            </a:r>
            <a:r>
              <a:rPr lang="ru-RU" dirty="0" err="1"/>
              <a:t>const</a:t>
            </a:r>
            <a:r>
              <a:rPr lang="ru-RU" dirty="0"/>
              <a:t> </a:t>
            </a:r>
            <a:r>
              <a:rPr lang="ru-RU" dirty="0" err="1"/>
              <a:t>char</a:t>
            </a:r>
            <a:r>
              <a:rPr lang="ru-RU" dirty="0"/>
              <a:t> *</a:t>
            </a:r>
            <a:r>
              <a:rPr lang="ru-RU" dirty="0" err="1"/>
              <a:t>opts</a:t>
            </a:r>
            <a:r>
              <a:rPr lang="ru-RU" dirty="0"/>
              <a:t> = "+</a:t>
            </a:r>
            <a:r>
              <a:rPr lang="ru-RU" dirty="0" err="1"/>
              <a:t>hVvie:l</a:t>
            </a:r>
            <a:r>
              <a:rPr lang="ru-RU" dirty="0"/>
              <a:t>:";</a:t>
            </a:r>
            <a:endParaRPr dirty="0"/>
          </a:p>
          <a:p>
            <a:pPr marL="0" marR="0" lvl="0" indent="0" algn="l" rtl="0">
              <a:lnSpc>
                <a:spcPct val="90000"/>
              </a:lnSpc>
              <a:spcBef>
                <a:spcPts val="0"/>
              </a:spcBef>
              <a:spcAft>
                <a:spcPts val="0"/>
              </a:spcAft>
              <a:buClr>
                <a:srgbClr val="323332"/>
              </a:buClr>
              <a:buSzPts val="2000"/>
              <a:buFont typeface="Arial"/>
              <a:buNone/>
            </a:pPr>
            <a:r>
              <a:rPr lang="ru-RU" dirty="0"/>
              <a:t>….</a:t>
            </a:r>
            <a:endParaRPr dirty="0"/>
          </a:p>
        </p:txBody>
      </p:sp>
      <p:sp>
        <p:nvSpPr>
          <p:cNvPr id="258" name="Google Shape;258;g79ed4f80d5_0_14"/>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t>Процесс (1/3)</a:t>
            </a:r>
            <a:endParaRPr dirty="0"/>
          </a:p>
        </p:txBody>
      </p:sp>
      <p:sp>
        <p:nvSpPr>
          <p:cNvPr id="259" name="Google Shape;259;g79ed4f80d5_0_14"/>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a:t>
            </a:fld>
            <a:endParaRPr/>
          </a:p>
        </p:txBody>
      </p:sp>
      <p:sp>
        <p:nvSpPr>
          <p:cNvPr id="260" name="Google Shape;260;g79ed4f80d5_0_14"/>
          <p:cNvSpPr txBox="1"/>
          <p:nvPr/>
        </p:nvSpPr>
        <p:spPr>
          <a:xfrm>
            <a:off x="4865250" y="326138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.text</a:t>
            </a:r>
            <a:endParaRPr sz="2400">
              <a:latin typeface="Roboto"/>
              <a:ea typeface="Roboto"/>
              <a:cs typeface="Roboto"/>
              <a:sym typeface="Roboto"/>
            </a:endParaRPr>
          </a:p>
        </p:txBody>
      </p:sp>
      <p:sp>
        <p:nvSpPr>
          <p:cNvPr id="261" name="Google Shape;261;g79ed4f80d5_0_14"/>
          <p:cNvSpPr txBox="1"/>
          <p:nvPr/>
        </p:nvSpPr>
        <p:spPr>
          <a:xfrm>
            <a:off x="4822869" y="1612425"/>
            <a:ext cx="2054100" cy="507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ru-RU" sz="2100" b="1" dirty="0"/>
              <a:t>Память</a:t>
            </a:r>
            <a:endParaRPr sz="2100" b="1" dirty="0"/>
          </a:p>
        </p:txBody>
      </p:sp>
      <p:sp>
        <p:nvSpPr>
          <p:cNvPr id="262" name="Google Shape;262;g79ed4f80d5_0_14"/>
          <p:cNvSpPr txBox="1"/>
          <p:nvPr/>
        </p:nvSpPr>
        <p:spPr>
          <a:xfrm>
            <a:off x="4865250" y="374978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.data</a:t>
            </a:r>
            <a:endParaRPr sz="2400">
              <a:latin typeface="Roboto"/>
              <a:ea typeface="Roboto"/>
              <a:cs typeface="Roboto"/>
              <a:sym typeface="Roboto"/>
            </a:endParaRPr>
          </a:p>
        </p:txBody>
      </p:sp>
      <p:sp>
        <p:nvSpPr>
          <p:cNvPr id="263" name="Google Shape;263;g79ed4f80d5_0_14"/>
          <p:cNvSpPr txBox="1"/>
          <p:nvPr/>
        </p:nvSpPr>
        <p:spPr>
          <a:xfrm>
            <a:off x="4865250" y="424643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.stack</a:t>
            </a:r>
            <a:endParaRPr sz="2400">
              <a:latin typeface="Roboto"/>
              <a:ea typeface="Roboto"/>
              <a:cs typeface="Roboto"/>
              <a:sym typeface="Roboto"/>
            </a:endParaRPr>
          </a:p>
        </p:txBody>
      </p:sp>
      <p:sp>
        <p:nvSpPr>
          <p:cNvPr id="264" name="Google Shape;264;g79ed4f80d5_0_14"/>
          <p:cNvSpPr txBox="1"/>
          <p:nvPr/>
        </p:nvSpPr>
        <p:spPr>
          <a:xfrm>
            <a:off x="4865250" y="4723408"/>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.heap</a:t>
            </a:r>
            <a:endParaRPr sz="2400">
              <a:latin typeface="Roboto"/>
              <a:ea typeface="Roboto"/>
              <a:cs typeface="Roboto"/>
              <a:sym typeface="Roboto"/>
            </a:endParaRPr>
          </a:p>
        </p:txBody>
      </p:sp>
      <p:sp>
        <p:nvSpPr>
          <p:cNvPr id="265" name="Google Shape;265;g79ed4f80d5_0_14"/>
          <p:cNvSpPr txBox="1"/>
          <p:nvPr/>
        </p:nvSpPr>
        <p:spPr>
          <a:xfrm>
            <a:off x="7718925" y="424643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.stack</a:t>
            </a:r>
            <a:endParaRPr sz="2400">
              <a:latin typeface="Roboto"/>
              <a:ea typeface="Roboto"/>
              <a:cs typeface="Roboto"/>
              <a:sym typeface="Roboto"/>
            </a:endParaRPr>
          </a:p>
        </p:txBody>
      </p:sp>
      <p:sp>
        <p:nvSpPr>
          <p:cNvPr id="266" name="Google Shape;266;g79ed4f80d5_0_14"/>
          <p:cNvSpPr txBox="1"/>
          <p:nvPr/>
        </p:nvSpPr>
        <p:spPr>
          <a:xfrm>
            <a:off x="2119450" y="424643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.stack</a:t>
            </a:r>
            <a:endParaRPr sz="2400">
              <a:latin typeface="Roboto"/>
              <a:ea typeface="Roboto"/>
              <a:cs typeface="Roboto"/>
              <a:sym typeface="Roboto"/>
            </a:endParaRPr>
          </a:p>
        </p:txBody>
      </p:sp>
      <p:pic>
        <p:nvPicPr>
          <p:cNvPr id="267" name="Google Shape;267;g79ed4f80d5_0_14"/>
          <p:cNvPicPr preferRelativeResize="0"/>
          <p:nvPr/>
        </p:nvPicPr>
        <p:blipFill>
          <a:blip r:embed="rId3">
            <a:alphaModFix/>
          </a:blip>
          <a:stretch>
            <a:fillRect/>
          </a:stretch>
        </p:blipFill>
        <p:spPr>
          <a:xfrm>
            <a:off x="5563313" y="2274500"/>
            <a:ext cx="564826" cy="564826"/>
          </a:xfrm>
          <a:prstGeom prst="rect">
            <a:avLst/>
          </a:prstGeom>
          <a:noFill/>
          <a:ln>
            <a:noFill/>
          </a:ln>
        </p:spPr>
      </p:pic>
      <p:pic>
        <p:nvPicPr>
          <p:cNvPr id="268" name="Google Shape;268;g79ed4f80d5_0_14"/>
          <p:cNvPicPr preferRelativeResize="0"/>
          <p:nvPr/>
        </p:nvPicPr>
        <p:blipFill>
          <a:blip r:embed="rId3">
            <a:alphaModFix/>
          </a:blip>
          <a:stretch>
            <a:fillRect/>
          </a:stretch>
        </p:blipFill>
        <p:spPr>
          <a:xfrm>
            <a:off x="8463563" y="2274500"/>
            <a:ext cx="564826" cy="564826"/>
          </a:xfrm>
          <a:prstGeom prst="rect">
            <a:avLst/>
          </a:prstGeom>
          <a:noFill/>
          <a:ln>
            <a:noFill/>
          </a:ln>
        </p:spPr>
      </p:pic>
      <p:pic>
        <p:nvPicPr>
          <p:cNvPr id="269" name="Google Shape;269;g79ed4f80d5_0_14"/>
          <p:cNvPicPr preferRelativeResize="0"/>
          <p:nvPr/>
        </p:nvPicPr>
        <p:blipFill>
          <a:blip r:embed="rId3">
            <a:alphaModFix/>
          </a:blip>
          <a:stretch>
            <a:fillRect/>
          </a:stretch>
        </p:blipFill>
        <p:spPr>
          <a:xfrm>
            <a:off x="2864075" y="2274500"/>
            <a:ext cx="564826" cy="564826"/>
          </a:xfrm>
          <a:prstGeom prst="rect">
            <a:avLst/>
          </a:prstGeom>
          <a:noFill/>
          <a:ln>
            <a:noFill/>
          </a:ln>
        </p:spPr>
      </p:pic>
      <p:pic>
        <p:nvPicPr>
          <p:cNvPr id="270" name="Google Shape;270;g79ed4f80d5_0_14"/>
          <p:cNvPicPr preferRelativeResize="0"/>
          <p:nvPr/>
        </p:nvPicPr>
        <p:blipFill>
          <a:blip r:embed="rId4">
            <a:alphaModFix/>
          </a:blip>
          <a:stretch>
            <a:fillRect/>
          </a:stretch>
        </p:blipFill>
        <p:spPr>
          <a:xfrm>
            <a:off x="2536663" y="5211800"/>
            <a:ext cx="823800" cy="823800"/>
          </a:xfrm>
          <a:prstGeom prst="rect">
            <a:avLst/>
          </a:prstGeom>
          <a:noFill/>
          <a:ln>
            <a:noFill/>
          </a:ln>
        </p:spPr>
      </p:pic>
      <p:pic>
        <p:nvPicPr>
          <p:cNvPr id="271" name="Google Shape;271;g79ed4f80d5_0_14"/>
          <p:cNvPicPr preferRelativeResize="0"/>
          <p:nvPr/>
        </p:nvPicPr>
        <p:blipFill>
          <a:blip r:embed="rId5">
            <a:alphaModFix/>
          </a:blip>
          <a:stretch>
            <a:fillRect/>
          </a:stretch>
        </p:blipFill>
        <p:spPr>
          <a:xfrm>
            <a:off x="5363650" y="5464100"/>
            <a:ext cx="1057275" cy="571500"/>
          </a:xfrm>
          <a:prstGeom prst="rect">
            <a:avLst/>
          </a:prstGeom>
          <a:noFill/>
          <a:ln>
            <a:noFill/>
          </a:ln>
        </p:spPr>
      </p:pic>
      <p:pic>
        <p:nvPicPr>
          <p:cNvPr id="272" name="Google Shape;272;g79ed4f80d5_0_14"/>
          <p:cNvPicPr preferRelativeResize="0"/>
          <p:nvPr/>
        </p:nvPicPr>
        <p:blipFill>
          <a:blip r:embed="rId6">
            <a:alphaModFix/>
          </a:blip>
          <a:stretch>
            <a:fillRect/>
          </a:stretch>
        </p:blipFill>
        <p:spPr>
          <a:xfrm>
            <a:off x="8303075" y="5211800"/>
            <a:ext cx="885825" cy="723900"/>
          </a:xfrm>
          <a:prstGeom prst="rect">
            <a:avLst/>
          </a:prstGeom>
          <a:noFill/>
          <a:ln>
            <a:noFill/>
          </a:ln>
        </p:spPr>
      </p:pic>
      <p:sp>
        <p:nvSpPr>
          <p:cNvPr id="273" name="Google Shape;273;g79ed4f80d5_0_14"/>
          <p:cNvSpPr txBox="1"/>
          <p:nvPr/>
        </p:nvSpPr>
        <p:spPr>
          <a:xfrm>
            <a:off x="1618525" y="6141925"/>
            <a:ext cx="266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a:t>Файловые дескрипторы</a:t>
            </a:r>
            <a:endParaRPr sz="1600"/>
          </a:p>
        </p:txBody>
      </p:sp>
      <p:sp>
        <p:nvSpPr>
          <p:cNvPr id="274" name="Google Shape;274;g79ed4f80d5_0_14"/>
          <p:cNvSpPr txBox="1"/>
          <p:nvPr/>
        </p:nvSpPr>
        <p:spPr>
          <a:xfrm>
            <a:off x="4726925" y="6185425"/>
            <a:ext cx="2240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a:t>Очередь сигналов</a:t>
            </a:r>
            <a:endParaRPr sz="1600"/>
          </a:p>
        </p:txBody>
      </p:sp>
      <p:sp>
        <p:nvSpPr>
          <p:cNvPr id="275" name="Google Shape;275;g79ed4f80d5_0_14"/>
          <p:cNvSpPr txBox="1"/>
          <p:nvPr/>
        </p:nvSpPr>
        <p:spPr>
          <a:xfrm>
            <a:off x="7625625" y="6141925"/>
            <a:ext cx="2240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1600"/>
              <a:t>IPC</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000"/>
                                        <p:tgtEl>
                                          <p:spTgt spid="2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25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6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6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2"/>
                                        </p:tgtEl>
                                        <p:attrNameLst>
                                          <p:attrName>style.visibility</p:attrName>
                                        </p:attrNameLst>
                                      </p:cBhvr>
                                      <p:to>
                                        <p:strVal val="visible"/>
                                      </p:to>
                                    </p:set>
                                    <p:animEffect transition="in" filter="fade">
                                      <p:cBhvr>
                                        <p:cTn id="24" dur="1000"/>
                                        <p:tgtEl>
                                          <p:spTgt spid="2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3"/>
                                        </p:tgtEl>
                                        <p:attrNameLst>
                                          <p:attrName>style.visibility</p:attrName>
                                        </p:attrNameLst>
                                      </p:cBhvr>
                                      <p:to>
                                        <p:strVal val="visible"/>
                                      </p:to>
                                    </p:set>
                                    <p:animEffect transition="in" filter="fade">
                                      <p:cBhvr>
                                        <p:cTn id="29" dur="1000"/>
                                        <p:tgtEl>
                                          <p:spTgt spid="26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4"/>
                                        </p:tgtEl>
                                        <p:attrNameLst>
                                          <p:attrName>style.visibility</p:attrName>
                                        </p:attrNameLst>
                                      </p:cBhvr>
                                      <p:to>
                                        <p:strVal val="visible"/>
                                      </p:to>
                                    </p:set>
                                    <p:animEffect transition="in" filter="fade">
                                      <p:cBhvr>
                                        <p:cTn id="34" dur="1000"/>
                                        <p:tgtEl>
                                          <p:spTgt spid="26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animEffect transition="in" filter="fade">
                                      <p:cBhvr>
                                        <p:cTn id="39" dur="1000"/>
                                        <p:tgtEl>
                                          <p:spTgt spid="266"/>
                                        </p:tgtEl>
                                      </p:cBhvr>
                                    </p:animEffect>
                                  </p:childTnLst>
                                </p:cTn>
                              </p:par>
                              <p:par>
                                <p:cTn id="40" presetID="10" presetClass="entr" presetSubtype="0" fill="hold" nodeType="withEffect">
                                  <p:stCondLst>
                                    <p:cond delay="0"/>
                                  </p:stCondLst>
                                  <p:childTnLst>
                                    <p:set>
                                      <p:cBhvr>
                                        <p:cTn id="41" dur="1" fill="hold">
                                          <p:stCondLst>
                                            <p:cond delay="0"/>
                                          </p:stCondLst>
                                        </p:cTn>
                                        <p:tgtEl>
                                          <p:spTgt spid="268"/>
                                        </p:tgtEl>
                                        <p:attrNameLst>
                                          <p:attrName>style.visibility</p:attrName>
                                        </p:attrNameLst>
                                      </p:cBhvr>
                                      <p:to>
                                        <p:strVal val="visible"/>
                                      </p:to>
                                    </p:set>
                                    <p:animEffect transition="in" filter="fade">
                                      <p:cBhvr>
                                        <p:cTn id="42" dur="1000"/>
                                        <p:tgtEl>
                                          <p:spTgt spid="268"/>
                                        </p:tgtEl>
                                      </p:cBhvr>
                                    </p:animEffect>
                                  </p:childTnLst>
                                </p:cTn>
                              </p:par>
                              <p:par>
                                <p:cTn id="43" presetID="10" presetClass="entr" presetSubtype="0" fill="hold" nodeType="withEffect">
                                  <p:stCondLst>
                                    <p:cond delay="0"/>
                                  </p:stCondLst>
                                  <p:childTnLst>
                                    <p:set>
                                      <p:cBhvr>
                                        <p:cTn id="44" dur="1" fill="hold">
                                          <p:stCondLst>
                                            <p:cond delay="0"/>
                                          </p:stCondLst>
                                        </p:cTn>
                                        <p:tgtEl>
                                          <p:spTgt spid="269"/>
                                        </p:tgtEl>
                                        <p:attrNameLst>
                                          <p:attrName>style.visibility</p:attrName>
                                        </p:attrNameLst>
                                      </p:cBhvr>
                                      <p:to>
                                        <p:strVal val="visible"/>
                                      </p:to>
                                    </p:set>
                                    <p:animEffect transition="in" filter="fade">
                                      <p:cBhvr>
                                        <p:cTn id="45" dur="1000"/>
                                        <p:tgtEl>
                                          <p:spTgt spid="269"/>
                                        </p:tgtEl>
                                      </p:cBhvr>
                                    </p:animEffect>
                                  </p:childTnLst>
                                </p:cTn>
                              </p:par>
                              <p:par>
                                <p:cTn id="46" presetID="10" presetClass="entr" presetSubtype="0" fill="hold" nodeType="withEffect">
                                  <p:stCondLst>
                                    <p:cond delay="0"/>
                                  </p:stCondLst>
                                  <p:childTnLst>
                                    <p:set>
                                      <p:cBhvr>
                                        <p:cTn id="47" dur="1" fill="hold">
                                          <p:stCondLst>
                                            <p:cond delay="0"/>
                                          </p:stCondLst>
                                        </p:cTn>
                                        <p:tgtEl>
                                          <p:spTgt spid="265"/>
                                        </p:tgtEl>
                                        <p:attrNameLst>
                                          <p:attrName>style.visibility</p:attrName>
                                        </p:attrNameLst>
                                      </p:cBhvr>
                                      <p:to>
                                        <p:strVal val="visible"/>
                                      </p:to>
                                    </p:set>
                                    <p:animEffect transition="in" filter="fade">
                                      <p:cBhvr>
                                        <p:cTn id="48" dur="1000"/>
                                        <p:tgtEl>
                                          <p:spTgt spid="26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0"/>
                                        </p:tgtEl>
                                        <p:attrNameLst>
                                          <p:attrName>style.visibility</p:attrName>
                                        </p:attrNameLst>
                                      </p:cBhvr>
                                      <p:to>
                                        <p:strVal val="visible"/>
                                      </p:to>
                                    </p:set>
                                    <p:animEffect transition="in" filter="fade">
                                      <p:cBhvr>
                                        <p:cTn id="53" dur="1000"/>
                                        <p:tgtEl>
                                          <p:spTgt spid="270"/>
                                        </p:tgtEl>
                                      </p:cBhvr>
                                    </p:animEffect>
                                  </p:childTnLst>
                                </p:cTn>
                              </p:par>
                              <p:par>
                                <p:cTn id="54" presetID="10" presetClass="entr" presetSubtype="0" fill="hold" nodeType="withEffect">
                                  <p:stCondLst>
                                    <p:cond delay="0"/>
                                  </p:stCondLst>
                                  <p:childTnLst>
                                    <p:set>
                                      <p:cBhvr>
                                        <p:cTn id="55" dur="1" fill="hold">
                                          <p:stCondLst>
                                            <p:cond delay="0"/>
                                          </p:stCondLst>
                                        </p:cTn>
                                        <p:tgtEl>
                                          <p:spTgt spid="271"/>
                                        </p:tgtEl>
                                        <p:attrNameLst>
                                          <p:attrName>style.visibility</p:attrName>
                                        </p:attrNameLst>
                                      </p:cBhvr>
                                      <p:to>
                                        <p:strVal val="visible"/>
                                      </p:to>
                                    </p:set>
                                    <p:animEffect transition="in" filter="fade">
                                      <p:cBhvr>
                                        <p:cTn id="56" dur="1000"/>
                                        <p:tgtEl>
                                          <p:spTgt spid="271"/>
                                        </p:tgtEl>
                                      </p:cBhvr>
                                    </p:animEffect>
                                  </p:childTnLst>
                                </p:cTn>
                              </p:par>
                              <p:par>
                                <p:cTn id="57" presetID="10" presetClass="entr" presetSubtype="0" fill="hold" nodeType="withEffect">
                                  <p:stCondLst>
                                    <p:cond delay="0"/>
                                  </p:stCondLst>
                                  <p:childTnLst>
                                    <p:set>
                                      <p:cBhvr>
                                        <p:cTn id="58" dur="1" fill="hold">
                                          <p:stCondLst>
                                            <p:cond delay="0"/>
                                          </p:stCondLst>
                                        </p:cTn>
                                        <p:tgtEl>
                                          <p:spTgt spid="273"/>
                                        </p:tgtEl>
                                        <p:attrNameLst>
                                          <p:attrName>style.visibility</p:attrName>
                                        </p:attrNameLst>
                                      </p:cBhvr>
                                      <p:to>
                                        <p:strVal val="visible"/>
                                      </p:to>
                                    </p:set>
                                    <p:animEffect transition="in" filter="fade">
                                      <p:cBhvr>
                                        <p:cTn id="59" dur="1000"/>
                                        <p:tgtEl>
                                          <p:spTgt spid="273"/>
                                        </p:tgtEl>
                                      </p:cBhvr>
                                    </p:animEffect>
                                  </p:childTnLst>
                                </p:cTn>
                              </p:par>
                              <p:par>
                                <p:cTn id="60" presetID="10" presetClass="entr" presetSubtype="0" fill="hold" nodeType="withEffect">
                                  <p:stCondLst>
                                    <p:cond delay="0"/>
                                  </p:stCondLst>
                                  <p:childTnLst>
                                    <p:set>
                                      <p:cBhvr>
                                        <p:cTn id="61" dur="1" fill="hold">
                                          <p:stCondLst>
                                            <p:cond delay="0"/>
                                          </p:stCondLst>
                                        </p:cTn>
                                        <p:tgtEl>
                                          <p:spTgt spid="274"/>
                                        </p:tgtEl>
                                        <p:attrNameLst>
                                          <p:attrName>style.visibility</p:attrName>
                                        </p:attrNameLst>
                                      </p:cBhvr>
                                      <p:to>
                                        <p:strVal val="visible"/>
                                      </p:to>
                                    </p:set>
                                    <p:animEffect transition="in" filter="fade">
                                      <p:cBhvr>
                                        <p:cTn id="62" dur="1000"/>
                                        <p:tgtEl>
                                          <p:spTgt spid="274"/>
                                        </p:tgtEl>
                                      </p:cBhvr>
                                    </p:animEffect>
                                  </p:childTnLst>
                                </p:cTn>
                              </p:par>
                              <p:par>
                                <p:cTn id="63" presetID="10" presetClass="entr" presetSubtype="0" fill="hold" nodeType="withEffect">
                                  <p:stCondLst>
                                    <p:cond delay="0"/>
                                  </p:stCondLst>
                                  <p:childTnLst>
                                    <p:set>
                                      <p:cBhvr>
                                        <p:cTn id="64" dur="1" fill="hold">
                                          <p:stCondLst>
                                            <p:cond delay="0"/>
                                          </p:stCondLst>
                                        </p:cTn>
                                        <p:tgtEl>
                                          <p:spTgt spid="275"/>
                                        </p:tgtEl>
                                        <p:attrNameLst>
                                          <p:attrName>style.visibility</p:attrName>
                                        </p:attrNameLst>
                                      </p:cBhvr>
                                      <p:to>
                                        <p:strVal val="visible"/>
                                      </p:to>
                                    </p:set>
                                    <p:animEffect transition="in" filter="fade">
                                      <p:cBhvr>
                                        <p:cTn id="65" dur="1000"/>
                                        <p:tgtEl>
                                          <p:spTgt spid="275"/>
                                        </p:tgtEl>
                                      </p:cBhvr>
                                    </p:animEffect>
                                  </p:childTnLst>
                                </p:cTn>
                              </p:par>
                              <p:par>
                                <p:cTn id="66" presetID="10" presetClass="entr" presetSubtype="0" fill="hold" nodeType="withEffect">
                                  <p:stCondLst>
                                    <p:cond delay="0"/>
                                  </p:stCondLst>
                                  <p:childTnLst>
                                    <p:set>
                                      <p:cBhvr>
                                        <p:cTn id="67" dur="1" fill="hold">
                                          <p:stCondLst>
                                            <p:cond delay="0"/>
                                          </p:stCondLst>
                                        </p:cTn>
                                        <p:tgtEl>
                                          <p:spTgt spid="272"/>
                                        </p:tgtEl>
                                        <p:attrNameLst>
                                          <p:attrName>style.visibility</p:attrName>
                                        </p:attrNameLst>
                                      </p:cBhvr>
                                      <p:to>
                                        <p:strVal val="visible"/>
                                      </p:to>
                                    </p:set>
                                    <p:animEffect transition="in" filter="fade">
                                      <p:cBhvr>
                                        <p:cTn id="68"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P spid="26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ru-RU" dirty="0"/>
              <a:t>Файловые дескрипторы (</a:t>
            </a:r>
            <a:r>
              <a:rPr lang="en-US" dirty="0"/>
              <a:t>9</a:t>
            </a:r>
            <a:r>
              <a:rPr lang="ru-RU" dirty="0"/>
              <a:t>/17)</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50</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Что будет с файловыми дескрипторами после </a:t>
            </a:r>
            <a:r>
              <a:rPr lang="ru-RU" sz="2800" dirty="0" err="1">
                <a:latin typeface="Open Sans"/>
              </a:rPr>
              <a:t>fork</a:t>
            </a:r>
            <a:r>
              <a:rPr lang="ru-RU" sz="2800" dirty="0">
                <a:latin typeface="Open Sans"/>
              </a:rPr>
              <a:t>()?</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756139" y="2912934"/>
            <a:ext cx="10568354" cy="646331"/>
          </a:xfrm>
          <a:prstGeom prst="rect">
            <a:avLst/>
          </a:prstGeom>
        </p:spPr>
        <p:txBody>
          <a:bodyPr wrap="square">
            <a:spAutoFit/>
          </a:bodyPr>
          <a:lstStyle/>
          <a:p>
            <a:r>
              <a:rPr lang="ru-RU" sz="1800" dirty="0"/>
              <a:t>Ничего - они перенесутся как есть. Потомок и родитель будут делить </a:t>
            </a:r>
            <a:r>
              <a:rPr lang="ru-RU" sz="1800" dirty="0" err="1"/>
              <a:t>struct</a:t>
            </a:r>
            <a:r>
              <a:rPr lang="ru-RU" sz="1800" dirty="0"/>
              <a:t> </a:t>
            </a:r>
            <a:r>
              <a:rPr lang="ru-RU" sz="1800" dirty="0" err="1"/>
              <a:t>file</a:t>
            </a:r>
            <a:r>
              <a:rPr lang="ru-RU" sz="1800" dirty="0"/>
              <a:t>, как будто над всеми </a:t>
            </a:r>
            <a:r>
              <a:rPr lang="ru-RU" sz="1800" dirty="0" err="1"/>
              <a:t>fd</a:t>
            </a:r>
            <a:r>
              <a:rPr lang="ru-RU" sz="1800" dirty="0"/>
              <a:t> был вызван </a:t>
            </a:r>
            <a:r>
              <a:rPr lang="ru-RU" sz="1800" dirty="0" err="1"/>
              <a:t>dup</a:t>
            </a:r>
            <a:r>
              <a:rPr lang="ru-RU" sz="1800" dirty="0"/>
              <a:t>.</a:t>
            </a:r>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384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79ee40d3c7_0_67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(10/17)</a:t>
            </a:r>
            <a:endParaRPr/>
          </a:p>
        </p:txBody>
      </p:sp>
      <p:sp>
        <p:nvSpPr>
          <p:cNvPr id="557" name="Google Shape;557;g79ee40d3c7_0_67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dirty="0"/>
              <a:t>#0</a:t>
            </a:r>
            <a:fld id="{00000000-1234-1234-1234-123412341234}" type="slidenum">
              <a:rPr lang="ru-RU"/>
              <a:t>51</a:t>
            </a:fld>
            <a:endParaRPr dirty="0"/>
          </a:p>
        </p:txBody>
      </p:sp>
      <p:sp>
        <p:nvSpPr>
          <p:cNvPr id="2" name="Rectangle 1">
            <a:extLst>
              <a:ext uri="{FF2B5EF4-FFF2-40B4-BE49-F238E27FC236}">
                <a16:creationId xmlns:a16="http://schemas.microsoft.com/office/drawing/2014/main" id="{642CCF2D-D652-47A0-92E6-D4A43E11FB46}"/>
              </a:ext>
            </a:extLst>
          </p:cNvPr>
          <p:cNvSpPr/>
          <p:nvPr/>
        </p:nvSpPr>
        <p:spPr>
          <a:xfrm>
            <a:off x="982568" y="1313454"/>
            <a:ext cx="8014893" cy="3539430"/>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open</a:t>
            </a:r>
            <a:r>
              <a:rPr lang="ru-RU" dirty="0">
                <a:latin typeface="Courier New" panose="02070309020205020404" pitchFamily="49" charset="0"/>
                <a:cs typeface="Courier New" panose="02070309020205020404" pitchFamily="49" charset="0"/>
              </a:rPr>
              <a:t>("tmp.txt", O_RDWR | O_CREAT, S_IRUSR | S_IWUSR);</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fd2 = </a:t>
            </a:r>
            <a:r>
              <a:rPr lang="ru-RU" dirty="0" err="1">
                <a:latin typeface="Courier New" panose="02070309020205020404" pitchFamily="49" charset="0"/>
                <a:cs typeface="Courier New" panose="02070309020205020404" pitchFamily="49" charset="0"/>
              </a:rPr>
              <a:t>dup</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fork</a:t>
            </a:r>
            <a:r>
              <a:rPr lang="ru-RU" dirty="0">
                <a:latin typeface="Courier New" panose="02070309020205020404" pitchFamily="49" charset="0"/>
                <a:cs typeface="Courier New" panose="02070309020205020404" pitchFamily="49" charset="0"/>
              </a:rPr>
              <a:t>() == 0)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dprintf</a:t>
            </a:r>
            <a:r>
              <a:rPr lang="ru-RU" dirty="0">
                <a:latin typeface="Courier New" panose="02070309020205020404" pitchFamily="49" charset="0"/>
                <a:cs typeface="Courier New" panose="02070309020205020404" pitchFamily="49" charset="0"/>
              </a:rPr>
              <a:t>(fd2, "%d ",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(fd2);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(fd2);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wait</a:t>
            </a:r>
            <a:r>
              <a:rPr lang="ru-RU" dirty="0">
                <a:latin typeface="Courier New" panose="02070309020205020404" pitchFamily="49" charset="0"/>
                <a:cs typeface="Courier New" panose="02070309020205020404" pitchFamily="49" charset="0"/>
              </a:rPr>
              <a:t>(NULL);</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"%d ",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1BF4E82D-F91E-44C9-B523-2B87E1A43A58}"/>
              </a:ext>
            </a:extLst>
          </p:cNvPr>
          <p:cNvSpPr/>
          <p:nvPr/>
        </p:nvSpPr>
        <p:spPr>
          <a:xfrm>
            <a:off x="982568" y="5296562"/>
            <a:ext cx="6096000" cy="954107"/>
          </a:xfrm>
          <a:prstGeom prst="rect">
            <a:avLst/>
          </a:prstGeom>
        </p:spPr>
        <p:txBody>
          <a:bodyPr>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9_fork_dup.c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cat</a:t>
            </a:r>
            <a:r>
              <a:rPr lang="ru-RU" dirty="0">
                <a:latin typeface="Courier New" panose="02070309020205020404" pitchFamily="49" charset="0"/>
                <a:cs typeface="Courier New" panose="02070309020205020404" pitchFamily="49" charset="0"/>
              </a:rPr>
              <a:t> tmp.txt</a:t>
            </a:r>
          </a:p>
          <a:p>
            <a:r>
              <a:rPr lang="ru-RU" dirty="0">
                <a:latin typeface="Courier New" panose="02070309020205020404" pitchFamily="49" charset="0"/>
                <a:cs typeface="Courier New" panose="02070309020205020404" pitchFamily="49" charset="0"/>
              </a:rPr>
              <a:t>32322 32321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79ee40d3c7_0_67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(11/17)</a:t>
            </a:r>
            <a:endParaRPr/>
          </a:p>
        </p:txBody>
      </p:sp>
      <p:sp>
        <p:nvSpPr>
          <p:cNvPr id="563" name="Google Shape;563;g79ee40d3c7_0_67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52</a:t>
            </a:fld>
            <a:endParaRPr/>
          </a:p>
        </p:txBody>
      </p:sp>
      <p:pic>
        <p:nvPicPr>
          <p:cNvPr id="2" name="Picture 1">
            <a:extLst>
              <a:ext uri="{FF2B5EF4-FFF2-40B4-BE49-F238E27FC236}">
                <a16:creationId xmlns:a16="http://schemas.microsoft.com/office/drawing/2014/main" id="{60DF5ADE-408F-4BDC-92DF-81E66E996744}"/>
              </a:ext>
            </a:extLst>
          </p:cNvPr>
          <p:cNvPicPr>
            <a:picLocks noChangeAspect="1"/>
          </p:cNvPicPr>
          <p:nvPr/>
        </p:nvPicPr>
        <p:blipFill>
          <a:blip r:embed="rId3"/>
          <a:stretch>
            <a:fillRect/>
          </a:stretch>
        </p:blipFill>
        <p:spPr>
          <a:xfrm>
            <a:off x="2086707" y="2203204"/>
            <a:ext cx="7549662" cy="268272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79ee40d3c7_0_70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(12/17)</a:t>
            </a:r>
            <a:endParaRPr/>
          </a:p>
        </p:txBody>
      </p:sp>
      <p:sp>
        <p:nvSpPr>
          <p:cNvPr id="569" name="Google Shape;569;g79ee40d3c7_0_70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53</a:t>
            </a:fld>
            <a:endParaRPr/>
          </a:p>
        </p:txBody>
      </p:sp>
      <p:pic>
        <p:nvPicPr>
          <p:cNvPr id="2" name="Picture 1">
            <a:extLst>
              <a:ext uri="{FF2B5EF4-FFF2-40B4-BE49-F238E27FC236}">
                <a16:creationId xmlns:a16="http://schemas.microsoft.com/office/drawing/2014/main" id="{19568649-437E-4468-B00C-7906118A73ED}"/>
              </a:ext>
            </a:extLst>
          </p:cNvPr>
          <p:cNvPicPr>
            <a:picLocks noChangeAspect="1"/>
          </p:cNvPicPr>
          <p:nvPr/>
        </p:nvPicPr>
        <p:blipFill>
          <a:blip r:embed="rId3"/>
          <a:stretch>
            <a:fillRect/>
          </a:stretch>
        </p:blipFill>
        <p:spPr>
          <a:xfrm>
            <a:off x="1986875" y="1612419"/>
            <a:ext cx="7590879" cy="457785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g79ee40d3c7_0_71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dirty="0"/>
              <a:t>Файловые дескрипторы (13/17)</a:t>
            </a:r>
            <a:endParaRPr dirty="0"/>
          </a:p>
        </p:txBody>
      </p:sp>
      <p:sp>
        <p:nvSpPr>
          <p:cNvPr id="575" name="Google Shape;575;g79ee40d3c7_0_71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54</a:t>
            </a:fld>
            <a:endParaRPr/>
          </a:p>
        </p:txBody>
      </p:sp>
      <p:sp>
        <p:nvSpPr>
          <p:cNvPr id="2" name="Rectangle 1">
            <a:extLst>
              <a:ext uri="{FF2B5EF4-FFF2-40B4-BE49-F238E27FC236}">
                <a16:creationId xmlns:a16="http://schemas.microsoft.com/office/drawing/2014/main" id="{1B43A7B3-0512-4A26-AC1C-C344B8073F98}"/>
              </a:ext>
            </a:extLst>
          </p:cNvPr>
          <p:cNvSpPr/>
          <p:nvPr/>
        </p:nvSpPr>
        <p:spPr>
          <a:xfrm>
            <a:off x="926123" y="1439931"/>
            <a:ext cx="7133492" cy="5047536"/>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pipe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pipe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[16];</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fork</a:t>
            </a:r>
            <a:r>
              <a:rPr lang="ru-RU" dirty="0">
                <a:latin typeface="Courier New" panose="02070309020205020404" pitchFamily="49" charset="0"/>
                <a:cs typeface="Courier New" panose="02070309020205020404" pitchFamily="49" charset="0"/>
              </a:rPr>
              <a:t>() == 0)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[1]);</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[0],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sizeof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("%d: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 %s\n",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write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[1], "hello2", </a:t>
            </a:r>
            <a:r>
              <a:rPr lang="ru-RU" dirty="0" err="1">
                <a:latin typeface="Courier New" panose="02070309020205020404" pitchFamily="49" charset="0"/>
                <a:cs typeface="Courier New" panose="02070309020205020404" pitchFamily="49" charset="0"/>
              </a:rPr>
              <a:t>sizeof</a:t>
            </a:r>
            <a:r>
              <a:rPr lang="ru-RU" dirty="0">
                <a:latin typeface="Courier New" panose="02070309020205020404" pitchFamily="49" charset="0"/>
                <a:cs typeface="Courier New" panose="02070309020205020404" pitchFamily="49" charset="0"/>
              </a:rPr>
              <a:t>("hello2"));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[1]);</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write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[1], "hello1", </a:t>
            </a:r>
            <a:r>
              <a:rPr lang="ru-RU" dirty="0" err="1">
                <a:latin typeface="Courier New" panose="02070309020205020404" pitchFamily="49" charset="0"/>
                <a:cs typeface="Courier New" panose="02070309020205020404" pitchFamily="49" charset="0"/>
              </a:rPr>
              <a:t>sizeof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[0],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sizeof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("%d: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 %s\n",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wait</a:t>
            </a:r>
            <a:r>
              <a:rPr lang="ru-RU" dirty="0">
                <a:latin typeface="Courier New" panose="02070309020205020404" pitchFamily="49" charset="0"/>
                <a:cs typeface="Courier New" panose="02070309020205020404" pitchFamily="49" charset="0"/>
              </a:rPr>
              <a:t>(NULL);</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469990F9-DD2B-45DC-B1E2-EF6E70B23E77}"/>
              </a:ext>
            </a:extLst>
          </p:cNvPr>
          <p:cNvSpPr/>
          <p:nvPr/>
        </p:nvSpPr>
        <p:spPr>
          <a:xfrm>
            <a:off x="9928331" y="788619"/>
            <a:ext cx="2053767"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2_processes/10_pipe.c</a:t>
            </a:r>
            <a:endParaRPr lang="ru-RU" dirty="0"/>
          </a:p>
        </p:txBody>
      </p:sp>
      <p:sp>
        <p:nvSpPr>
          <p:cNvPr id="4" name="Rectangle 3">
            <a:extLst>
              <a:ext uri="{FF2B5EF4-FFF2-40B4-BE49-F238E27FC236}">
                <a16:creationId xmlns:a16="http://schemas.microsoft.com/office/drawing/2014/main" id="{A3AACC4A-6FF3-4A35-8EBE-FC6347BCB1E1}"/>
              </a:ext>
            </a:extLst>
          </p:cNvPr>
          <p:cNvSpPr/>
          <p:nvPr/>
        </p:nvSpPr>
        <p:spPr>
          <a:xfrm>
            <a:off x="9032469" y="1408616"/>
            <a:ext cx="2075146" cy="738664"/>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308: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 hello1</a:t>
            </a:r>
          </a:p>
          <a:p>
            <a:r>
              <a:rPr lang="ru-RU" dirty="0">
                <a:latin typeface="Courier New" panose="02070309020205020404" pitchFamily="49" charset="0"/>
                <a:cs typeface="Courier New" panose="02070309020205020404" pitchFamily="49" charset="0"/>
              </a:rPr>
              <a:t>307: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 hello2</a:t>
            </a:r>
          </a:p>
        </p:txBody>
      </p:sp>
      <p:sp>
        <p:nvSpPr>
          <p:cNvPr id="6" name="Speech Bubble: Rectangle 5">
            <a:extLst>
              <a:ext uri="{FF2B5EF4-FFF2-40B4-BE49-F238E27FC236}">
                <a16:creationId xmlns:a16="http://schemas.microsoft.com/office/drawing/2014/main" id="{02A79521-EF88-4C47-A835-BCE35E44426C}"/>
              </a:ext>
            </a:extLst>
          </p:cNvPr>
          <p:cNvSpPr/>
          <p:nvPr/>
        </p:nvSpPr>
        <p:spPr>
          <a:xfrm>
            <a:off x="5797062" y="1910862"/>
            <a:ext cx="2414953" cy="823800"/>
          </a:xfrm>
          <a:prstGeom prst="wedgeRectCallout">
            <a:avLst>
              <a:gd name="adj1" fmla="val -147775"/>
              <a:gd name="adj2" fmla="val 415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solidFill>
                  <a:schemeClr val="tx1"/>
                </a:solidFill>
              </a:rPr>
              <a:t>Два канала.</a:t>
            </a:r>
            <a:br>
              <a:rPr lang="ru-RU">
                <a:solidFill>
                  <a:schemeClr val="tx1"/>
                </a:solidFill>
              </a:rPr>
            </a:br>
            <a:r>
              <a:rPr lang="en-US">
                <a:solidFill>
                  <a:schemeClr val="tx1"/>
                </a:solidFill>
              </a:rPr>
              <a:t>to_child[0] -&gt; to_child[1]</a:t>
            </a:r>
          </a:p>
          <a:p>
            <a:pPr algn="ctr"/>
            <a:r>
              <a:rPr lang="en-US">
                <a:solidFill>
                  <a:schemeClr val="tx1"/>
                </a:solidFill>
              </a:rPr>
              <a:t>to_parent[0] -&gt; to_parent[1]</a:t>
            </a:r>
            <a:endParaRPr lang="ru-RU" dirty="0">
              <a:solidFill>
                <a:schemeClr val="tx1"/>
              </a:solidFill>
            </a:endParaRPr>
          </a:p>
        </p:txBody>
      </p:sp>
      <p:sp>
        <p:nvSpPr>
          <p:cNvPr id="9" name="Speech Bubble: Rectangle 8">
            <a:extLst>
              <a:ext uri="{FF2B5EF4-FFF2-40B4-BE49-F238E27FC236}">
                <a16:creationId xmlns:a16="http://schemas.microsoft.com/office/drawing/2014/main" id="{98287129-449C-4162-A998-70694AEED622}"/>
              </a:ext>
            </a:extLst>
          </p:cNvPr>
          <p:cNvSpPr/>
          <p:nvPr/>
        </p:nvSpPr>
        <p:spPr>
          <a:xfrm>
            <a:off x="6372511" y="2562174"/>
            <a:ext cx="3093874" cy="823800"/>
          </a:xfrm>
          <a:prstGeom prst="wedgeRectCallout">
            <a:avLst>
              <a:gd name="adj1" fmla="val -102462"/>
              <a:gd name="adj2" fmla="val 504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Потомок закрывает ненужные дескрипторы. Теперь он читает из </a:t>
            </a:r>
            <a:r>
              <a:rPr lang="ru-RU" dirty="0" err="1">
                <a:solidFill>
                  <a:schemeClr val="tx1"/>
                </a:solidFill>
              </a:rPr>
              <a:t>to_child</a:t>
            </a:r>
            <a:r>
              <a:rPr lang="ru-RU" dirty="0">
                <a:solidFill>
                  <a:schemeClr val="tx1"/>
                </a:solidFill>
              </a:rPr>
              <a:t>[0] и пишет в </a:t>
            </a:r>
            <a:r>
              <a:rPr lang="ru-RU" dirty="0" err="1">
                <a:solidFill>
                  <a:schemeClr val="tx1"/>
                </a:solidFill>
              </a:rPr>
              <a:t>to_parent</a:t>
            </a:r>
            <a:r>
              <a:rPr lang="ru-RU" dirty="0">
                <a:solidFill>
                  <a:schemeClr val="tx1"/>
                </a:solidFill>
              </a:rPr>
              <a:t>[1].</a:t>
            </a:r>
          </a:p>
        </p:txBody>
      </p:sp>
      <p:sp>
        <p:nvSpPr>
          <p:cNvPr id="10" name="Speech Bubble: Rectangle 9">
            <a:extLst>
              <a:ext uri="{FF2B5EF4-FFF2-40B4-BE49-F238E27FC236}">
                <a16:creationId xmlns:a16="http://schemas.microsoft.com/office/drawing/2014/main" id="{891EF73F-4A8E-43C8-B832-FA1C4212BDEB}"/>
              </a:ext>
            </a:extLst>
          </p:cNvPr>
          <p:cNvSpPr/>
          <p:nvPr/>
        </p:nvSpPr>
        <p:spPr>
          <a:xfrm>
            <a:off x="6396976" y="4168887"/>
            <a:ext cx="3093874" cy="823800"/>
          </a:xfrm>
          <a:prstGeom prst="wedgeRectCallout">
            <a:avLst>
              <a:gd name="adj1" fmla="val -131259"/>
              <a:gd name="adj2" fmla="val 361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Родитель закрывает ненужные дескрипторы. Теперь он читает из </a:t>
            </a:r>
            <a:r>
              <a:rPr lang="ru-RU" dirty="0" err="1">
                <a:solidFill>
                  <a:schemeClr val="tx1"/>
                </a:solidFill>
              </a:rPr>
              <a:t>to_child</a:t>
            </a:r>
            <a:r>
              <a:rPr lang="ru-RU" dirty="0">
                <a:solidFill>
                  <a:schemeClr val="tx1"/>
                </a:solidFill>
              </a:rPr>
              <a:t>[0] и пишет в </a:t>
            </a:r>
            <a:r>
              <a:rPr lang="ru-RU" dirty="0" err="1">
                <a:solidFill>
                  <a:schemeClr val="tx1"/>
                </a:solidFill>
              </a:rPr>
              <a:t>to_parent</a:t>
            </a:r>
            <a:r>
              <a:rPr lang="ru-RU" dirty="0">
                <a:solidFill>
                  <a:schemeClr val="tx1"/>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6" grpId="1" animBg="1"/>
      <p:bldP spid="9" grpId="0" animBg="1"/>
      <p:bldP spid="9" grpId="1" animBg="1"/>
      <p:bldP spid="10" grpId="0" animBg="1"/>
      <p:bldP spid="10"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79ee40d3c7_0_71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(14/17)</a:t>
            </a:r>
            <a:endParaRPr/>
          </a:p>
        </p:txBody>
      </p:sp>
      <p:sp>
        <p:nvSpPr>
          <p:cNvPr id="581" name="Google Shape;581;g79ee40d3c7_0_71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55</a:t>
            </a:fld>
            <a:endParaRPr/>
          </a:p>
        </p:txBody>
      </p:sp>
      <p:pic>
        <p:nvPicPr>
          <p:cNvPr id="2" name="Picture 1">
            <a:extLst>
              <a:ext uri="{FF2B5EF4-FFF2-40B4-BE49-F238E27FC236}">
                <a16:creationId xmlns:a16="http://schemas.microsoft.com/office/drawing/2014/main" id="{3F0E82E5-A7F8-4696-8AF6-C04BAF38F157}"/>
              </a:ext>
            </a:extLst>
          </p:cNvPr>
          <p:cNvPicPr>
            <a:picLocks noChangeAspect="1"/>
          </p:cNvPicPr>
          <p:nvPr/>
        </p:nvPicPr>
        <p:blipFill>
          <a:blip r:embed="rId3"/>
          <a:stretch>
            <a:fillRect/>
          </a:stretch>
        </p:blipFill>
        <p:spPr>
          <a:xfrm>
            <a:off x="2753811" y="1424354"/>
            <a:ext cx="5687703" cy="4964723"/>
          </a:xfrm>
          <a:prstGeom prst="rect">
            <a:avLst/>
          </a:prstGeom>
        </p:spPr>
      </p:pic>
      <p:cxnSp>
        <p:nvCxnSpPr>
          <p:cNvPr id="4" name="Straight Connector 3">
            <a:extLst>
              <a:ext uri="{FF2B5EF4-FFF2-40B4-BE49-F238E27FC236}">
                <a16:creationId xmlns:a16="http://schemas.microsoft.com/office/drawing/2014/main" id="{DF6503BA-A3F7-4E7E-93D9-513278A35450}"/>
              </a:ext>
            </a:extLst>
          </p:cNvPr>
          <p:cNvCxnSpPr/>
          <p:nvPr/>
        </p:nvCxnSpPr>
        <p:spPr>
          <a:xfrm>
            <a:off x="3077308" y="4736123"/>
            <a:ext cx="13364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8C622AF-318D-4966-8F86-3FBEDB047DDB}"/>
              </a:ext>
            </a:extLst>
          </p:cNvPr>
          <p:cNvCxnSpPr/>
          <p:nvPr/>
        </p:nvCxnSpPr>
        <p:spPr>
          <a:xfrm>
            <a:off x="3077308" y="5375030"/>
            <a:ext cx="133643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C4FC502-3BC1-4174-97D0-C5CF0AF4A47E}"/>
              </a:ext>
            </a:extLst>
          </p:cNvPr>
          <p:cNvGrpSpPr/>
          <p:nvPr/>
        </p:nvGrpSpPr>
        <p:grpSpPr>
          <a:xfrm>
            <a:off x="4709747" y="3317081"/>
            <a:ext cx="304800" cy="223835"/>
            <a:chOff x="9806354" y="1200519"/>
            <a:chExt cx="304800" cy="223835"/>
          </a:xfrm>
        </p:grpSpPr>
        <p:cxnSp>
          <p:nvCxnSpPr>
            <p:cNvPr id="6" name="Straight Connector 5">
              <a:extLst>
                <a:ext uri="{FF2B5EF4-FFF2-40B4-BE49-F238E27FC236}">
                  <a16:creationId xmlns:a16="http://schemas.microsoft.com/office/drawing/2014/main" id="{8561F0D5-5D5D-4C91-B1B6-79F75580517F}"/>
                </a:ext>
              </a:extLst>
            </p:cNvPr>
            <p:cNvCxnSpPr/>
            <p:nvPr/>
          </p:nvCxnSpPr>
          <p:spPr>
            <a:xfrm>
              <a:off x="9806354" y="1200519"/>
              <a:ext cx="304800" cy="22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09F304D-4DEF-4C75-8BAC-313F052E4F0E}"/>
                </a:ext>
              </a:extLst>
            </p:cNvPr>
            <p:cNvCxnSpPr>
              <a:cxnSpLocks/>
            </p:cNvCxnSpPr>
            <p:nvPr/>
          </p:nvCxnSpPr>
          <p:spPr>
            <a:xfrm flipH="1">
              <a:off x="9847386" y="1200519"/>
              <a:ext cx="211014" cy="22383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5E731ED-F527-4F6B-BF4F-17A7C03EA11F}"/>
              </a:ext>
            </a:extLst>
          </p:cNvPr>
          <p:cNvGrpSpPr/>
          <p:nvPr/>
        </p:nvGrpSpPr>
        <p:grpSpPr>
          <a:xfrm>
            <a:off x="5146431" y="3317082"/>
            <a:ext cx="304800" cy="223835"/>
            <a:chOff x="9806354" y="1200519"/>
            <a:chExt cx="304800" cy="223835"/>
          </a:xfrm>
        </p:grpSpPr>
        <p:cxnSp>
          <p:nvCxnSpPr>
            <p:cNvPr id="15" name="Straight Connector 14">
              <a:extLst>
                <a:ext uri="{FF2B5EF4-FFF2-40B4-BE49-F238E27FC236}">
                  <a16:creationId xmlns:a16="http://schemas.microsoft.com/office/drawing/2014/main" id="{4AC66B7A-87F4-46F3-B127-F8AEC0727EB7}"/>
                </a:ext>
              </a:extLst>
            </p:cNvPr>
            <p:cNvCxnSpPr/>
            <p:nvPr/>
          </p:nvCxnSpPr>
          <p:spPr>
            <a:xfrm>
              <a:off x="9806354" y="1200519"/>
              <a:ext cx="304800" cy="22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90AECE-22BC-4052-A1F8-FCEBB086C015}"/>
                </a:ext>
              </a:extLst>
            </p:cNvPr>
            <p:cNvCxnSpPr>
              <a:cxnSpLocks/>
            </p:cNvCxnSpPr>
            <p:nvPr/>
          </p:nvCxnSpPr>
          <p:spPr>
            <a:xfrm flipH="1">
              <a:off x="9847386" y="1200519"/>
              <a:ext cx="211014" cy="22383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1D42398-BC53-4C29-B976-7A7DDA31440A}"/>
              </a:ext>
            </a:extLst>
          </p:cNvPr>
          <p:cNvGrpSpPr/>
          <p:nvPr/>
        </p:nvGrpSpPr>
        <p:grpSpPr>
          <a:xfrm>
            <a:off x="5093677" y="5631832"/>
            <a:ext cx="304800" cy="223835"/>
            <a:chOff x="9806354" y="1200519"/>
            <a:chExt cx="304800" cy="223835"/>
          </a:xfrm>
        </p:grpSpPr>
        <p:cxnSp>
          <p:nvCxnSpPr>
            <p:cNvPr id="18" name="Straight Connector 17">
              <a:extLst>
                <a:ext uri="{FF2B5EF4-FFF2-40B4-BE49-F238E27FC236}">
                  <a16:creationId xmlns:a16="http://schemas.microsoft.com/office/drawing/2014/main" id="{745EE5D6-3386-4E47-80C7-5D7859BC2A26}"/>
                </a:ext>
              </a:extLst>
            </p:cNvPr>
            <p:cNvCxnSpPr/>
            <p:nvPr/>
          </p:nvCxnSpPr>
          <p:spPr>
            <a:xfrm>
              <a:off x="9806354" y="1200519"/>
              <a:ext cx="304800" cy="22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D42E5C-12CB-40D2-B34D-B3F432EBB98A}"/>
                </a:ext>
              </a:extLst>
            </p:cNvPr>
            <p:cNvCxnSpPr>
              <a:cxnSpLocks/>
            </p:cNvCxnSpPr>
            <p:nvPr/>
          </p:nvCxnSpPr>
          <p:spPr>
            <a:xfrm flipH="1">
              <a:off x="9847386" y="1200519"/>
              <a:ext cx="211014" cy="22383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DD69E94-320C-49FA-AAA5-5B9B4CC10824}"/>
              </a:ext>
            </a:extLst>
          </p:cNvPr>
          <p:cNvGrpSpPr/>
          <p:nvPr/>
        </p:nvGrpSpPr>
        <p:grpSpPr>
          <a:xfrm>
            <a:off x="4837725" y="2775379"/>
            <a:ext cx="304800" cy="223835"/>
            <a:chOff x="9806354" y="1200519"/>
            <a:chExt cx="304800" cy="223835"/>
          </a:xfrm>
        </p:grpSpPr>
        <p:cxnSp>
          <p:nvCxnSpPr>
            <p:cNvPr id="21" name="Straight Connector 20">
              <a:extLst>
                <a:ext uri="{FF2B5EF4-FFF2-40B4-BE49-F238E27FC236}">
                  <a16:creationId xmlns:a16="http://schemas.microsoft.com/office/drawing/2014/main" id="{4A90231C-4DAD-4218-B9F9-BDE26C9FC5FF}"/>
                </a:ext>
              </a:extLst>
            </p:cNvPr>
            <p:cNvCxnSpPr/>
            <p:nvPr/>
          </p:nvCxnSpPr>
          <p:spPr>
            <a:xfrm>
              <a:off x="9806354" y="1200519"/>
              <a:ext cx="304800" cy="22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30339A1-D976-434A-938C-E01924F57FB0}"/>
                </a:ext>
              </a:extLst>
            </p:cNvPr>
            <p:cNvCxnSpPr>
              <a:cxnSpLocks/>
            </p:cNvCxnSpPr>
            <p:nvPr/>
          </p:nvCxnSpPr>
          <p:spPr>
            <a:xfrm flipH="1">
              <a:off x="9847386" y="1200519"/>
              <a:ext cx="211014" cy="22383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15BFBA2C-EF60-4529-82A0-9C141BB64CA8}"/>
              </a:ext>
            </a:extLst>
          </p:cNvPr>
          <p:cNvCxnSpPr/>
          <p:nvPr/>
        </p:nvCxnSpPr>
        <p:spPr>
          <a:xfrm>
            <a:off x="3077308" y="2690446"/>
            <a:ext cx="13364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6B6B6D7-5A59-4A21-8538-9D8FAEA5E91C}"/>
              </a:ext>
            </a:extLst>
          </p:cNvPr>
          <p:cNvCxnSpPr/>
          <p:nvPr/>
        </p:nvCxnSpPr>
        <p:spPr>
          <a:xfrm>
            <a:off x="3077308" y="2893157"/>
            <a:ext cx="133643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79ee40d3c7_0_71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(14/17)</a:t>
            </a:r>
            <a:endParaRPr/>
          </a:p>
        </p:txBody>
      </p:sp>
      <p:sp>
        <p:nvSpPr>
          <p:cNvPr id="581" name="Google Shape;581;g79ee40d3c7_0_71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56</a:t>
            </a:fld>
            <a:endParaRPr/>
          </a:p>
        </p:txBody>
      </p:sp>
      <p:pic>
        <p:nvPicPr>
          <p:cNvPr id="3" name="Picture 2">
            <a:extLst>
              <a:ext uri="{FF2B5EF4-FFF2-40B4-BE49-F238E27FC236}">
                <a16:creationId xmlns:a16="http://schemas.microsoft.com/office/drawing/2014/main" id="{5077199D-375F-4081-9DAA-FE48EF17CB37}"/>
              </a:ext>
            </a:extLst>
          </p:cNvPr>
          <p:cNvPicPr>
            <a:picLocks noChangeAspect="1"/>
          </p:cNvPicPr>
          <p:nvPr/>
        </p:nvPicPr>
        <p:blipFill>
          <a:blip r:embed="rId3"/>
          <a:stretch>
            <a:fillRect/>
          </a:stretch>
        </p:blipFill>
        <p:spPr>
          <a:xfrm>
            <a:off x="2620743" y="1460671"/>
            <a:ext cx="5925380" cy="4981160"/>
          </a:xfrm>
          <a:prstGeom prst="rect">
            <a:avLst/>
          </a:prstGeom>
        </p:spPr>
      </p:pic>
    </p:spTree>
    <p:extLst>
      <p:ext uri="{BB962C8B-B14F-4D97-AF65-F5344CB8AC3E}">
        <p14:creationId xmlns:p14="http://schemas.microsoft.com/office/powerpoint/2010/main" val="3248969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79ee40d3c7_0_72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(15/17)</a:t>
            </a:r>
            <a:endParaRPr/>
          </a:p>
        </p:txBody>
      </p:sp>
      <p:sp>
        <p:nvSpPr>
          <p:cNvPr id="587" name="Google Shape;587;g79ee40d3c7_0_72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57</a:t>
            </a:fld>
            <a:endParaRPr/>
          </a:p>
        </p:txBody>
      </p:sp>
      <p:sp>
        <p:nvSpPr>
          <p:cNvPr id="588" name="Google Shape;588;g79ee40d3c7_0_721"/>
          <p:cNvSpPr txBox="1"/>
          <p:nvPr/>
        </p:nvSpPr>
        <p:spPr>
          <a:xfrm>
            <a:off x="670225" y="1490375"/>
            <a:ext cx="5838600" cy="420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int main()</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int to_child[</a:t>
            </a:r>
            <a:r>
              <a:rPr lang="ru-RU" sz="1450">
                <a:solidFill>
                  <a:srgbClr val="C53929"/>
                </a:solidFill>
                <a:latin typeface="Roboto Mono"/>
                <a:ea typeface="Roboto Mono"/>
                <a:cs typeface="Roboto Mono"/>
                <a:sym typeface="Roboto Mono"/>
              </a:rPr>
              <a:t>2</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pipe(to_child);</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char buf[</a:t>
            </a:r>
            <a:r>
              <a:rPr lang="ru-RU" sz="1450">
                <a:solidFill>
                  <a:srgbClr val="C53929"/>
                </a:solidFill>
                <a:latin typeface="Roboto Mono"/>
                <a:ea typeface="Roboto Mono"/>
                <a:cs typeface="Roboto Mono"/>
                <a:sym typeface="Roboto Mono"/>
              </a:rPr>
              <a:t>16</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dup2(to_child[</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if</a:t>
            </a:r>
            <a:r>
              <a:rPr lang="ru-RU" sz="1450">
                <a:solidFill>
                  <a:srgbClr val="37474F"/>
                </a:solidFill>
                <a:latin typeface="Roboto Mono"/>
                <a:ea typeface="Roboto Mono"/>
                <a:cs typeface="Roboto Mono"/>
                <a:sym typeface="Roboto Mono"/>
              </a:rPr>
              <a:t> (fork() ==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close(to_child[</a:t>
            </a:r>
            <a:r>
              <a:rPr lang="ru-RU" sz="1450">
                <a:solidFill>
                  <a:srgbClr val="C53929"/>
                </a:solidFill>
                <a:latin typeface="Roboto Mono"/>
                <a:ea typeface="Roboto Mono"/>
                <a:cs typeface="Roboto Mono"/>
                <a:sym typeface="Roboto Mono"/>
              </a:rPr>
              <a:t>1</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int n;</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scanf(</a:t>
            </a:r>
            <a:r>
              <a:rPr lang="ru-RU" sz="1450">
                <a:solidFill>
                  <a:srgbClr val="388E3C"/>
                </a:solidFill>
                <a:latin typeface="Roboto Mono"/>
                <a:ea typeface="Roboto Mono"/>
                <a:cs typeface="Roboto Mono"/>
                <a:sym typeface="Roboto Mono"/>
              </a:rPr>
              <a:t>"%d"</a:t>
            </a:r>
            <a:r>
              <a:rPr lang="ru-RU" sz="1450">
                <a:solidFill>
                  <a:srgbClr val="37474F"/>
                </a:solidFill>
                <a:latin typeface="Roboto Mono"/>
                <a:ea typeface="Roboto Mono"/>
                <a:cs typeface="Roboto Mono"/>
                <a:sym typeface="Roboto Mono"/>
              </a:rPr>
              <a:t>, &amp;n);</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printf(</a:t>
            </a:r>
            <a:r>
              <a:rPr lang="ru-RU" sz="1450">
                <a:solidFill>
                  <a:srgbClr val="388E3C"/>
                </a:solidFill>
                <a:latin typeface="Roboto Mono"/>
                <a:ea typeface="Roboto Mono"/>
                <a:cs typeface="Roboto Mono"/>
                <a:sym typeface="Roboto Mono"/>
              </a:rPr>
              <a:t>"%d: read %d\n"</a:t>
            </a:r>
            <a:r>
              <a:rPr lang="ru-RU" sz="1450">
                <a:solidFill>
                  <a:srgbClr val="37474F"/>
                </a:solidFill>
                <a:latin typeface="Roboto Mono"/>
                <a:ea typeface="Roboto Mono"/>
                <a:cs typeface="Roboto Mono"/>
                <a:sym typeface="Roboto Mono"/>
              </a:rPr>
              <a:t>, (int) getpid(), n);</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return</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close(to_child[</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write(to_child[</a:t>
            </a:r>
            <a:r>
              <a:rPr lang="ru-RU" sz="1450">
                <a:solidFill>
                  <a:srgbClr val="C53929"/>
                </a:solidFill>
                <a:latin typeface="Roboto Mono"/>
                <a:ea typeface="Roboto Mono"/>
                <a:cs typeface="Roboto Mono"/>
                <a:sym typeface="Roboto Mono"/>
              </a:rPr>
              <a:t>1</a:t>
            </a:r>
            <a:r>
              <a:rPr lang="ru-RU" sz="1450">
                <a:solidFill>
                  <a:srgbClr val="37474F"/>
                </a:solidFill>
                <a:latin typeface="Roboto Mono"/>
                <a:ea typeface="Roboto Mono"/>
                <a:cs typeface="Roboto Mono"/>
                <a:sym typeface="Roboto Mono"/>
              </a:rPr>
              <a:t>], </a:t>
            </a:r>
            <a:r>
              <a:rPr lang="ru-RU" sz="1450">
                <a:solidFill>
                  <a:srgbClr val="388E3C"/>
                </a:solidFill>
                <a:latin typeface="Roboto Mono"/>
                <a:ea typeface="Roboto Mono"/>
                <a:cs typeface="Roboto Mono"/>
                <a:sym typeface="Roboto Mono"/>
              </a:rPr>
              <a:t>"100"</a:t>
            </a:r>
            <a:r>
              <a:rPr lang="ru-RU" sz="1450">
                <a:solidFill>
                  <a:srgbClr val="37474F"/>
                </a:solidFill>
                <a:latin typeface="Roboto Mono"/>
                <a:ea typeface="Roboto Mono"/>
                <a:cs typeface="Roboto Mono"/>
                <a:sym typeface="Roboto Mono"/>
              </a:rPr>
              <a:t>, sizeof(</a:t>
            </a:r>
            <a:r>
              <a:rPr lang="ru-RU" sz="1450">
                <a:solidFill>
                  <a:srgbClr val="388E3C"/>
                </a:solidFill>
                <a:latin typeface="Roboto Mono"/>
                <a:ea typeface="Roboto Mono"/>
                <a:cs typeface="Roboto Mono"/>
                <a:sym typeface="Roboto Mono"/>
              </a:rPr>
              <a:t>"100"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wait(</a:t>
            </a:r>
            <a:r>
              <a:rPr lang="ru-RU" sz="1450">
                <a:solidFill>
                  <a:srgbClr val="C53929"/>
                </a:solidFill>
                <a:latin typeface="Roboto Mono"/>
                <a:ea typeface="Roboto Mono"/>
                <a:cs typeface="Roboto Mono"/>
                <a:sym typeface="Roboto Mono"/>
              </a:rPr>
              <a:t>NULL</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return</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450">
                <a:solidFill>
                  <a:srgbClr val="37474F"/>
                </a:solidFill>
                <a:latin typeface="Roboto Mono"/>
                <a:ea typeface="Roboto Mono"/>
                <a:cs typeface="Roboto Mono"/>
                <a:sym typeface="Roboto Mono"/>
              </a:rPr>
              <a:t>}</a:t>
            </a:r>
            <a:endParaRPr sz="1200"/>
          </a:p>
        </p:txBody>
      </p:sp>
      <p:sp>
        <p:nvSpPr>
          <p:cNvPr id="589" name="Google Shape;589;g79ee40d3c7_0_721"/>
          <p:cNvSpPr txBox="1"/>
          <p:nvPr/>
        </p:nvSpPr>
        <p:spPr>
          <a:xfrm>
            <a:off x="6736450" y="1612425"/>
            <a:ext cx="43830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$&gt; gcc </a:t>
            </a:r>
            <a:r>
              <a:rPr lang="ru-RU" sz="1450">
                <a:solidFill>
                  <a:srgbClr val="C53929"/>
                </a:solidFill>
                <a:latin typeface="Roboto Mono"/>
                <a:ea typeface="Roboto Mono"/>
                <a:cs typeface="Roboto Mono"/>
                <a:sym typeface="Roboto Mono"/>
              </a:rPr>
              <a:t>11</a:t>
            </a:r>
            <a:r>
              <a:rPr lang="ru-RU" sz="1450">
                <a:solidFill>
                  <a:srgbClr val="37474F"/>
                </a:solidFill>
                <a:latin typeface="Roboto Mono"/>
                <a:ea typeface="Roboto Mono"/>
                <a:cs typeface="Roboto Mono"/>
                <a:sym typeface="Roboto Mono"/>
              </a:rPr>
              <a:t>_advanced_pipe.c</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$&gt; ./a.out</a:t>
            </a:r>
            <a:endParaRPr sz="14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450">
                <a:solidFill>
                  <a:srgbClr val="C53929"/>
                </a:solidFill>
                <a:latin typeface="Roboto Mono"/>
                <a:ea typeface="Roboto Mono"/>
                <a:cs typeface="Roboto Mono"/>
                <a:sym typeface="Roboto Mono"/>
              </a:rPr>
              <a:t>46339</a:t>
            </a:r>
            <a:r>
              <a:rPr lang="ru-RU" sz="1450">
                <a:solidFill>
                  <a:srgbClr val="37474F"/>
                </a:solidFill>
                <a:latin typeface="Roboto Mono"/>
                <a:ea typeface="Roboto Mono"/>
                <a:cs typeface="Roboto Mono"/>
                <a:sym typeface="Roboto Mono"/>
              </a:rPr>
              <a:t>: read </a:t>
            </a:r>
            <a:r>
              <a:rPr lang="ru-RU" sz="1450">
                <a:solidFill>
                  <a:srgbClr val="C53929"/>
                </a:solidFill>
                <a:latin typeface="Roboto Mono"/>
                <a:ea typeface="Roboto Mono"/>
                <a:cs typeface="Roboto Mono"/>
                <a:sym typeface="Roboto Mono"/>
              </a:rPr>
              <a:t>100</a:t>
            </a:r>
            <a:endParaRPr sz="1200"/>
          </a:p>
        </p:txBody>
      </p:sp>
      <p:cxnSp>
        <p:nvCxnSpPr>
          <p:cNvPr id="590" name="Google Shape;590;g79ee40d3c7_0_721"/>
          <p:cNvCxnSpPr/>
          <p:nvPr/>
        </p:nvCxnSpPr>
        <p:spPr>
          <a:xfrm>
            <a:off x="6531975" y="1525300"/>
            <a:ext cx="11700" cy="3900600"/>
          </a:xfrm>
          <a:prstGeom prst="straightConnector1">
            <a:avLst/>
          </a:prstGeom>
          <a:noFill/>
          <a:ln w="28575" cap="flat" cmpd="sng">
            <a:solidFill>
              <a:srgbClr val="000000"/>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1000"/>
                                        <p:tgtEl>
                                          <p:spTgt spid="590"/>
                                        </p:tgtEl>
                                      </p:cBhvr>
                                    </p:animEffect>
                                  </p:childTnLst>
                                </p:cTn>
                              </p:par>
                              <p:par>
                                <p:cTn id="8" presetID="10" presetClass="entr" presetSubtype="0"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fade">
                                      <p:cBhvr>
                                        <p:cTn id="10" dur="10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79ee40d3c7_0_72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(16/17)</a:t>
            </a:r>
            <a:endParaRPr/>
          </a:p>
        </p:txBody>
      </p:sp>
      <p:sp>
        <p:nvSpPr>
          <p:cNvPr id="596" name="Google Shape;596;g79ee40d3c7_0_72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58</a:t>
            </a:fld>
            <a:endParaRPr/>
          </a:p>
        </p:txBody>
      </p:sp>
      <p:sp>
        <p:nvSpPr>
          <p:cNvPr id="597" name="Google Shape;597;g79ee40d3c7_0_726"/>
          <p:cNvSpPr txBox="1"/>
          <p:nvPr/>
        </p:nvSpPr>
        <p:spPr>
          <a:xfrm>
            <a:off x="1956075" y="1327225"/>
            <a:ext cx="7614900" cy="371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int main()</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int to_child[</a:t>
            </a:r>
            <a:r>
              <a:rPr lang="ru-RU" sz="1350">
                <a:solidFill>
                  <a:srgbClr val="C53929"/>
                </a:solidFill>
                <a:latin typeface="Roboto Mono"/>
                <a:ea typeface="Roboto Mono"/>
                <a:cs typeface="Roboto Mono"/>
                <a:sym typeface="Roboto Mono"/>
              </a:rPr>
              <a:t>2</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pipe(to_child);</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char buf[</a:t>
            </a:r>
            <a:r>
              <a:rPr lang="ru-RU" sz="1350">
                <a:solidFill>
                  <a:srgbClr val="C53929"/>
                </a:solidFill>
                <a:latin typeface="Roboto Mono"/>
                <a:ea typeface="Roboto Mono"/>
                <a:cs typeface="Roboto Mono"/>
                <a:sym typeface="Roboto Mono"/>
              </a:rPr>
              <a:t>16</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dup2(to_child[</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if</a:t>
            </a:r>
            <a:r>
              <a:rPr lang="ru-RU" sz="1350">
                <a:solidFill>
                  <a:srgbClr val="37474F"/>
                </a:solidFill>
                <a:latin typeface="Roboto Mono"/>
                <a:ea typeface="Roboto Mono"/>
                <a:cs typeface="Roboto Mono"/>
                <a:sym typeface="Roboto Mono"/>
              </a:rPr>
              <a:t> (fork() ==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close(to_child[</a:t>
            </a:r>
            <a:r>
              <a:rPr lang="ru-RU" sz="1350">
                <a:solidFill>
                  <a:srgbClr val="C53929"/>
                </a:solidFill>
                <a:latin typeface="Roboto Mono"/>
                <a:ea typeface="Roboto Mono"/>
                <a:cs typeface="Roboto Mono"/>
                <a:sym typeface="Roboto Mono"/>
              </a:rPr>
              <a:t>1</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return</a:t>
            </a:r>
            <a:r>
              <a:rPr lang="ru-RU" sz="1350">
                <a:solidFill>
                  <a:srgbClr val="37474F"/>
                </a:solidFill>
                <a:latin typeface="Roboto Mono"/>
                <a:ea typeface="Roboto Mono"/>
                <a:cs typeface="Roboto Mono"/>
                <a:sym typeface="Roboto Mono"/>
              </a:rPr>
              <a:t> execlp(</a:t>
            </a:r>
            <a:r>
              <a:rPr lang="ru-RU" sz="1350">
                <a:solidFill>
                  <a:srgbClr val="388E3C"/>
                </a:solidFill>
                <a:latin typeface="Roboto Mono"/>
                <a:ea typeface="Roboto Mono"/>
                <a:cs typeface="Roboto Mono"/>
                <a:sym typeface="Roboto Mono"/>
              </a:rPr>
              <a:t>"python3"</a:t>
            </a:r>
            <a:r>
              <a:rPr lang="ru-RU" sz="1350">
                <a:solidFill>
                  <a:srgbClr val="37474F"/>
                </a:solidFill>
                <a:latin typeface="Roboto Mono"/>
                <a:ea typeface="Roboto Mono"/>
                <a:cs typeface="Roboto Mono"/>
                <a:sym typeface="Roboto Mono"/>
              </a:rPr>
              <a:t>, </a:t>
            </a:r>
            <a:r>
              <a:rPr lang="ru-RU" sz="1350">
                <a:solidFill>
                  <a:srgbClr val="388E3C"/>
                </a:solidFill>
                <a:latin typeface="Roboto Mono"/>
                <a:ea typeface="Roboto Mono"/>
                <a:cs typeface="Roboto Mono"/>
                <a:sym typeface="Roboto Mono"/>
              </a:rPr>
              <a:t>"python3"</a:t>
            </a:r>
            <a:r>
              <a:rPr lang="ru-RU" sz="1350">
                <a:solidFill>
                  <a:srgbClr val="37474F"/>
                </a:solidFill>
                <a:latin typeface="Roboto Mono"/>
                <a:ea typeface="Roboto Mono"/>
                <a:cs typeface="Roboto Mono"/>
                <a:sym typeface="Roboto Mono"/>
              </a:rPr>
              <a:t>, </a:t>
            </a:r>
            <a:r>
              <a:rPr lang="ru-RU" sz="1350">
                <a:solidFill>
                  <a:srgbClr val="388E3C"/>
                </a:solidFill>
                <a:latin typeface="Roboto Mono"/>
                <a:ea typeface="Roboto Mono"/>
                <a:cs typeface="Roboto Mono"/>
                <a:sym typeface="Roboto Mono"/>
              </a:rPr>
              <a:t>"-i"</a:t>
            </a:r>
            <a:r>
              <a:rPr lang="ru-RU" sz="1350">
                <a:solidFill>
                  <a:srgbClr val="37474F"/>
                </a:solidFill>
                <a:latin typeface="Roboto Mono"/>
                <a:ea typeface="Roboto Mono"/>
                <a:cs typeface="Roboto Mono"/>
                <a:sym typeface="Roboto Mono"/>
              </a:rPr>
              <a:t>, </a:t>
            </a:r>
            <a:r>
              <a:rPr lang="ru-RU" sz="1350">
                <a:solidFill>
                  <a:srgbClr val="C53929"/>
                </a:solidFill>
                <a:latin typeface="Roboto Mono"/>
                <a:ea typeface="Roboto Mono"/>
                <a:cs typeface="Roboto Mono"/>
                <a:sym typeface="Roboto Mono"/>
              </a:rPr>
              <a:t>NULL</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close(to_child[</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const</a:t>
            </a:r>
            <a:r>
              <a:rPr lang="ru-RU" sz="1350">
                <a:solidFill>
                  <a:srgbClr val="37474F"/>
                </a:solidFill>
                <a:latin typeface="Roboto Mono"/>
                <a:ea typeface="Roboto Mono"/>
                <a:cs typeface="Roboto Mono"/>
                <a:sym typeface="Roboto Mono"/>
              </a:rPr>
              <a:t> char cmd[] = </a:t>
            </a:r>
            <a:r>
              <a:rPr lang="ru-RU" sz="1350">
                <a:solidFill>
                  <a:srgbClr val="388E3C"/>
                </a:solidFill>
                <a:latin typeface="Roboto Mono"/>
                <a:ea typeface="Roboto Mono"/>
                <a:cs typeface="Roboto Mono"/>
                <a:sym typeface="Roboto Mono"/>
              </a:rPr>
              <a:t>"print(100 + 200)"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write(to_child[</a:t>
            </a:r>
            <a:r>
              <a:rPr lang="ru-RU" sz="1350">
                <a:solidFill>
                  <a:srgbClr val="C53929"/>
                </a:solidFill>
                <a:latin typeface="Roboto Mono"/>
                <a:ea typeface="Roboto Mono"/>
                <a:cs typeface="Roboto Mono"/>
                <a:sym typeface="Roboto Mono"/>
              </a:rPr>
              <a:t>1</a:t>
            </a:r>
            <a:r>
              <a:rPr lang="ru-RU" sz="1350">
                <a:solidFill>
                  <a:srgbClr val="37474F"/>
                </a:solidFill>
                <a:latin typeface="Roboto Mono"/>
                <a:ea typeface="Roboto Mono"/>
                <a:cs typeface="Roboto Mono"/>
                <a:sym typeface="Roboto Mono"/>
              </a:rPr>
              <a:t>], cmd, sizeof(cmd));</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close(to_child[</a:t>
            </a:r>
            <a:r>
              <a:rPr lang="ru-RU" sz="1350">
                <a:solidFill>
                  <a:srgbClr val="C53929"/>
                </a:solidFill>
                <a:latin typeface="Roboto Mono"/>
                <a:ea typeface="Roboto Mono"/>
                <a:cs typeface="Roboto Mono"/>
                <a:sym typeface="Roboto Mono"/>
              </a:rPr>
              <a:t>1</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wait(</a:t>
            </a:r>
            <a:r>
              <a:rPr lang="ru-RU" sz="1350">
                <a:solidFill>
                  <a:srgbClr val="C53929"/>
                </a:solidFill>
                <a:latin typeface="Roboto Mono"/>
                <a:ea typeface="Roboto Mono"/>
                <a:cs typeface="Roboto Mono"/>
                <a:sym typeface="Roboto Mono"/>
              </a:rPr>
              <a:t>NULL</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return</a:t>
            </a:r>
            <a:r>
              <a:rPr lang="ru-RU" sz="1350">
                <a:solidFill>
                  <a:srgbClr val="37474F"/>
                </a:solidFill>
                <a:latin typeface="Roboto Mono"/>
                <a:ea typeface="Roboto Mono"/>
                <a:cs typeface="Roboto Mono"/>
                <a:sym typeface="Roboto Mono"/>
              </a:rPr>
              <a:t>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350">
                <a:solidFill>
                  <a:srgbClr val="37474F"/>
                </a:solidFill>
                <a:latin typeface="Roboto Mono"/>
                <a:ea typeface="Roboto Mono"/>
                <a:cs typeface="Roboto Mono"/>
                <a:sym typeface="Roboto Mono"/>
              </a:rPr>
              <a:t>}</a:t>
            </a:r>
            <a:endParaRPr sz="1100"/>
          </a:p>
        </p:txBody>
      </p:sp>
      <p:sp>
        <p:nvSpPr>
          <p:cNvPr id="598" name="Google Shape;598;g79ee40d3c7_0_726"/>
          <p:cNvSpPr txBox="1"/>
          <p:nvPr/>
        </p:nvSpPr>
        <p:spPr>
          <a:xfrm>
            <a:off x="1956075" y="5009725"/>
            <a:ext cx="89772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 gcc </a:t>
            </a:r>
            <a:r>
              <a:rPr lang="ru-RU" sz="1250">
                <a:solidFill>
                  <a:srgbClr val="C53929"/>
                </a:solidFill>
                <a:latin typeface="Roboto Mono"/>
                <a:ea typeface="Roboto Mono"/>
                <a:cs typeface="Roboto Mono"/>
                <a:sym typeface="Roboto Mono"/>
              </a:rPr>
              <a:t>12</a:t>
            </a:r>
            <a:r>
              <a:rPr lang="ru-RU" sz="1250">
                <a:solidFill>
                  <a:srgbClr val="37474F"/>
                </a:solidFill>
                <a:latin typeface="Roboto Mono"/>
                <a:ea typeface="Roboto Mono"/>
                <a:cs typeface="Roboto Mono"/>
                <a:sym typeface="Roboto Mono"/>
              </a:rPr>
              <a:t>_exec.c</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 ./a.out</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Python </a:t>
            </a:r>
            <a:r>
              <a:rPr lang="ru-RU" sz="1250">
                <a:solidFill>
                  <a:srgbClr val="C53929"/>
                </a:solidFill>
                <a:latin typeface="Roboto Mono"/>
                <a:ea typeface="Roboto Mono"/>
                <a:cs typeface="Roboto Mono"/>
                <a:sym typeface="Roboto Mono"/>
              </a:rPr>
              <a:t>3.8.5</a:t>
            </a:r>
            <a:r>
              <a:rPr lang="ru-RU" sz="1250">
                <a:solidFill>
                  <a:srgbClr val="37474F"/>
                </a:solidFill>
                <a:latin typeface="Roboto Mono"/>
                <a:ea typeface="Roboto Mono"/>
                <a:cs typeface="Roboto Mono"/>
                <a:sym typeface="Roboto Mono"/>
              </a:rPr>
              <a:t> (</a:t>
            </a:r>
            <a:r>
              <a:rPr lang="ru-RU" sz="1250">
                <a:solidFill>
                  <a:srgbClr val="3F51B5"/>
                </a:solidFill>
                <a:latin typeface="Roboto Mono"/>
                <a:ea typeface="Roboto Mono"/>
                <a:cs typeface="Roboto Mono"/>
                <a:sym typeface="Roboto Mono"/>
              </a:rPr>
              <a:t>default</a:t>
            </a:r>
            <a:r>
              <a:rPr lang="ru-RU" sz="1250">
                <a:solidFill>
                  <a:srgbClr val="37474F"/>
                </a:solidFill>
                <a:latin typeface="Roboto Mono"/>
                <a:ea typeface="Roboto Mono"/>
                <a:cs typeface="Roboto Mono"/>
                <a:sym typeface="Roboto Mono"/>
              </a:rPr>
              <a:t>, Jan </a:t>
            </a:r>
            <a:r>
              <a:rPr lang="ru-RU" sz="1250">
                <a:solidFill>
                  <a:srgbClr val="C53929"/>
                </a:solidFill>
                <a:latin typeface="Roboto Mono"/>
                <a:ea typeface="Roboto Mono"/>
                <a:cs typeface="Roboto Mono"/>
                <a:sym typeface="Roboto Mono"/>
              </a:rPr>
              <a:t>27</a:t>
            </a:r>
            <a:r>
              <a:rPr lang="ru-RU" sz="1250">
                <a:solidFill>
                  <a:srgbClr val="37474F"/>
                </a:solidFill>
                <a:latin typeface="Roboto Mono"/>
                <a:ea typeface="Roboto Mono"/>
                <a:cs typeface="Roboto Mono"/>
                <a:sym typeface="Roboto Mono"/>
              </a:rPr>
              <a:t> </a:t>
            </a:r>
            <a:r>
              <a:rPr lang="ru-RU" sz="1250">
                <a:solidFill>
                  <a:srgbClr val="C53929"/>
                </a:solidFill>
                <a:latin typeface="Roboto Mono"/>
                <a:ea typeface="Roboto Mono"/>
                <a:cs typeface="Roboto Mono"/>
                <a:sym typeface="Roboto Mono"/>
              </a:rPr>
              <a:t>2021</a:t>
            </a:r>
            <a:r>
              <a:rPr lang="ru-RU" sz="1250">
                <a:solidFill>
                  <a:srgbClr val="37474F"/>
                </a:solidFill>
                <a:latin typeface="Roboto Mono"/>
                <a:ea typeface="Roboto Mono"/>
                <a:cs typeface="Roboto Mono"/>
                <a:sym typeface="Roboto Mono"/>
              </a:rPr>
              <a:t>, </a:t>
            </a:r>
            <a:r>
              <a:rPr lang="ru-RU" sz="1250">
                <a:solidFill>
                  <a:srgbClr val="C53929"/>
                </a:solidFill>
                <a:latin typeface="Roboto Mono"/>
                <a:ea typeface="Roboto Mono"/>
                <a:cs typeface="Roboto Mono"/>
                <a:sym typeface="Roboto Mono"/>
              </a:rPr>
              <a:t>15</a:t>
            </a:r>
            <a:r>
              <a:rPr lang="ru-RU" sz="1250">
                <a:solidFill>
                  <a:srgbClr val="37474F"/>
                </a:solidFill>
                <a:latin typeface="Roboto Mono"/>
                <a:ea typeface="Roboto Mono"/>
                <a:cs typeface="Roboto Mono"/>
                <a:sym typeface="Roboto Mono"/>
              </a:rPr>
              <a:t>:</a:t>
            </a:r>
            <a:r>
              <a:rPr lang="ru-RU" sz="1250">
                <a:solidFill>
                  <a:srgbClr val="C53929"/>
                </a:solidFill>
                <a:latin typeface="Roboto Mono"/>
                <a:ea typeface="Roboto Mono"/>
                <a:cs typeface="Roboto Mono"/>
                <a:sym typeface="Roboto Mono"/>
              </a:rPr>
              <a:t>41</a:t>
            </a:r>
            <a:r>
              <a:rPr lang="ru-RU" sz="1250">
                <a:solidFill>
                  <a:srgbClr val="37474F"/>
                </a:solidFill>
                <a:latin typeface="Roboto Mono"/>
                <a:ea typeface="Roboto Mono"/>
                <a:cs typeface="Roboto Mono"/>
                <a:sym typeface="Roboto Mono"/>
              </a:rPr>
              <a:t>:</a:t>
            </a:r>
            <a:r>
              <a:rPr lang="ru-RU" sz="1250">
                <a:solidFill>
                  <a:srgbClr val="C53929"/>
                </a:solidFill>
                <a:latin typeface="Roboto Mono"/>
                <a:ea typeface="Roboto Mono"/>
                <a:cs typeface="Roboto Mono"/>
                <a:sym typeface="Roboto Mono"/>
              </a:rPr>
              <a:t>15</a:t>
            </a: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a:t>
            </a:r>
            <a:r>
              <a:rPr lang="ru-RU" sz="1250">
                <a:solidFill>
                  <a:srgbClr val="C53929"/>
                </a:solidFill>
                <a:latin typeface="Roboto Mono"/>
                <a:ea typeface="Roboto Mono"/>
                <a:cs typeface="Roboto Mono"/>
                <a:sym typeface="Roboto Mono"/>
              </a:rPr>
              <a:t>GCC</a:t>
            </a:r>
            <a:r>
              <a:rPr lang="ru-RU" sz="1250">
                <a:solidFill>
                  <a:srgbClr val="37474F"/>
                </a:solidFill>
                <a:latin typeface="Roboto Mono"/>
                <a:ea typeface="Roboto Mono"/>
                <a:cs typeface="Roboto Mono"/>
                <a:sym typeface="Roboto Mono"/>
              </a:rPr>
              <a:t> </a:t>
            </a:r>
            <a:r>
              <a:rPr lang="ru-RU" sz="1250">
                <a:solidFill>
                  <a:srgbClr val="C53929"/>
                </a:solidFill>
                <a:latin typeface="Roboto Mono"/>
                <a:ea typeface="Roboto Mono"/>
                <a:cs typeface="Roboto Mono"/>
                <a:sym typeface="Roboto Mono"/>
              </a:rPr>
              <a:t>9.3.0</a:t>
            </a:r>
            <a:r>
              <a:rPr lang="ru-RU" sz="1250">
                <a:solidFill>
                  <a:srgbClr val="37474F"/>
                </a:solidFill>
                <a:latin typeface="Roboto Mono"/>
                <a:ea typeface="Roboto Mono"/>
                <a:cs typeface="Roboto Mono"/>
                <a:sym typeface="Roboto Mono"/>
              </a:rPr>
              <a:t>] on linux</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Type </a:t>
            </a:r>
            <a:r>
              <a:rPr lang="ru-RU" sz="1250">
                <a:solidFill>
                  <a:srgbClr val="388E3C"/>
                </a:solidFill>
                <a:latin typeface="Roboto Mono"/>
                <a:ea typeface="Roboto Mono"/>
                <a:cs typeface="Roboto Mono"/>
                <a:sym typeface="Roboto Mono"/>
              </a:rPr>
              <a:t>"help"</a:t>
            </a:r>
            <a:r>
              <a:rPr lang="ru-RU" sz="1250">
                <a:solidFill>
                  <a:srgbClr val="37474F"/>
                </a:solidFill>
                <a:latin typeface="Roboto Mono"/>
                <a:ea typeface="Roboto Mono"/>
                <a:cs typeface="Roboto Mono"/>
                <a:sym typeface="Roboto Mono"/>
              </a:rPr>
              <a:t>, </a:t>
            </a:r>
            <a:r>
              <a:rPr lang="ru-RU" sz="1250">
                <a:solidFill>
                  <a:srgbClr val="388E3C"/>
                </a:solidFill>
                <a:latin typeface="Roboto Mono"/>
                <a:ea typeface="Roboto Mono"/>
                <a:cs typeface="Roboto Mono"/>
                <a:sym typeface="Roboto Mono"/>
              </a:rPr>
              <a:t>"copyright"</a:t>
            </a:r>
            <a:r>
              <a:rPr lang="ru-RU" sz="1250">
                <a:solidFill>
                  <a:srgbClr val="37474F"/>
                </a:solidFill>
                <a:latin typeface="Roboto Mono"/>
                <a:ea typeface="Roboto Mono"/>
                <a:cs typeface="Roboto Mono"/>
                <a:sym typeface="Roboto Mono"/>
              </a:rPr>
              <a:t>, </a:t>
            </a:r>
            <a:r>
              <a:rPr lang="ru-RU" sz="1250">
                <a:solidFill>
                  <a:srgbClr val="388E3C"/>
                </a:solidFill>
                <a:latin typeface="Roboto Mono"/>
                <a:ea typeface="Roboto Mono"/>
                <a:cs typeface="Roboto Mono"/>
                <a:sym typeface="Roboto Mono"/>
              </a:rPr>
              <a:t>"credits"</a:t>
            </a:r>
            <a:r>
              <a:rPr lang="ru-RU" sz="1250">
                <a:solidFill>
                  <a:srgbClr val="37474F"/>
                </a:solidFill>
                <a:latin typeface="Roboto Mono"/>
                <a:ea typeface="Roboto Mono"/>
                <a:cs typeface="Roboto Mono"/>
                <a:sym typeface="Roboto Mono"/>
              </a:rPr>
              <a:t> or </a:t>
            </a:r>
            <a:r>
              <a:rPr lang="ru-RU" sz="1250">
                <a:solidFill>
                  <a:srgbClr val="388E3C"/>
                </a:solidFill>
                <a:latin typeface="Roboto Mono"/>
                <a:ea typeface="Roboto Mono"/>
                <a:cs typeface="Roboto Mono"/>
                <a:sym typeface="Roboto Mono"/>
              </a:rPr>
              <a:t>"license"</a:t>
            </a:r>
            <a:r>
              <a:rPr lang="ru-RU" sz="1250">
                <a:solidFill>
                  <a:srgbClr val="37474F"/>
                </a:solidFill>
                <a:latin typeface="Roboto Mono"/>
                <a:ea typeface="Roboto Mono"/>
                <a:cs typeface="Roboto Mono"/>
                <a:sym typeface="Roboto Mono"/>
              </a:rPr>
              <a:t> </a:t>
            </a:r>
            <a:r>
              <a:rPr lang="ru-RU" sz="1250">
                <a:solidFill>
                  <a:srgbClr val="3F51B5"/>
                </a:solidFill>
                <a:latin typeface="Roboto Mono"/>
                <a:ea typeface="Roboto Mono"/>
                <a:cs typeface="Roboto Mono"/>
                <a:sym typeface="Roboto Mono"/>
              </a:rPr>
              <a:t>for</a:t>
            </a:r>
            <a:r>
              <a:rPr lang="ru-RU" sz="1250">
                <a:solidFill>
                  <a:srgbClr val="37474F"/>
                </a:solidFill>
                <a:latin typeface="Roboto Mono"/>
                <a:ea typeface="Roboto Mono"/>
                <a:cs typeface="Roboto Mono"/>
                <a:sym typeface="Roboto Mono"/>
              </a:rPr>
              <a:t> more information.</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&gt;&gt;&gt; ...</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C53929"/>
                </a:solidFill>
                <a:latin typeface="Roboto Mono"/>
                <a:ea typeface="Roboto Mono"/>
                <a:cs typeface="Roboto Mono"/>
                <a:sym typeface="Roboto Mono"/>
              </a:rPr>
              <a:t>300</a:t>
            </a:r>
            <a:endParaRPr sz="12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250">
                <a:solidFill>
                  <a:srgbClr val="37474F"/>
                </a:solidFill>
                <a:latin typeface="Roboto Mono"/>
                <a:ea typeface="Roboto Mono"/>
                <a:cs typeface="Roboto Mono"/>
                <a:sym typeface="Roboto Mono"/>
              </a:rPr>
              <a:t>&gt;&gt;&gt;</a:t>
            </a:r>
            <a:endParaRPr sz="1000"/>
          </a:p>
        </p:txBody>
      </p:sp>
      <p:cxnSp>
        <p:nvCxnSpPr>
          <p:cNvPr id="599" name="Google Shape;599;g79ee40d3c7_0_726"/>
          <p:cNvCxnSpPr/>
          <p:nvPr/>
        </p:nvCxnSpPr>
        <p:spPr>
          <a:xfrm>
            <a:off x="10708875" y="5009725"/>
            <a:ext cx="0" cy="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g79ee40d3c7_0_726"/>
          <p:cNvCxnSpPr/>
          <p:nvPr/>
        </p:nvCxnSpPr>
        <p:spPr>
          <a:xfrm rot="10800000" flipH="1">
            <a:off x="1886250" y="5041525"/>
            <a:ext cx="6927900" cy="3000"/>
          </a:xfrm>
          <a:prstGeom prst="straightConnector1">
            <a:avLst/>
          </a:prstGeom>
          <a:noFill/>
          <a:ln w="28575" cap="flat" cmpd="sng">
            <a:solidFill>
              <a:srgbClr val="000000"/>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fade">
                                      <p:cBhvr>
                                        <p:cTn id="7" dur="10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79ee40d3c7_0_73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(17/17)</a:t>
            </a:r>
            <a:endParaRPr/>
          </a:p>
        </p:txBody>
      </p:sp>
      <p:sp>
        <p:nvSpPr>
          <p:cNvPr id="606" name="Google Shape;606;g79ee40d3c7_0_73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59</a:t>
            </a:fld>
            <a:endParaRPr/>
          </a:p>
        </p:txBody>
      </p:sp>
      <p:sp>
        <p:nvSpPr>
          <p:cNvPr id="607" name="Google Shape;607;g79ee40d3c7_0_731"/>
          <p:cNvSpPr txBox="1"/>
          <p:nvPr/>
        </p:nvSpPr>
        <p:spPr>
          <a:xfrm>
            <a:off x="989700" y="1583500"/>
            <a:ext cx="10467600" cy="450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execl(</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*path,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*arg0, ...);</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execle(</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*path,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*arg0, ...);</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execlp(</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*file,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*arg0, ...);</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execv(</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*path, char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argv[]);</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execvp(</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*file, char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argv[]);</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37474F"/>
                </a:solidFill>
                <a:latin typeface="Roboto Mono"/>
                <a:ea typeface="Roboto Mono"/>
                <a:cs typeface="Roboto Mono"/>
                <a:sym typeface="Roboto Mono"/>
              </a:rPr>
              <a:t>execvP(</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*file,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*search_path, char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argv[]);</a:t>
            </a:r>
            <a:endParaRPr/>
          </a:p>
        </p:txBody>
      </p:sp>
      <p:sp>
        <p:nvSpPr>
          <p:cNvPr id="608" name="Google Shape;608;g79ee40d3c7_0_731"/>
          <p:cNvSpPr/>
          <p:nvPr/>
        </p:nvSpPr>
        <p:spPr>
          <a:xfrm>
            <a:off x="989700" y="3073850"/>
            <a:ext cx="6567000" cy="823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Effect transition="in" filter="fade">
                                      <p:cBhvr>
                                        <p:cTn id="7" dur="10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79ee40d3c7_0_4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Процесс (2/3)</a:t>
            </a:r>
            <a:endParaRPr/>
          </a:p>
        </p:txBody>
      </p:sp>
      <p:sp>
        <p:nvSpPr>
          <p:cNvPr id="281" name="Google Shape;281;g79ee40d3c7_0_4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a:t>
            </a:fld>
            <a:endParaRPr/>
          </a:p>
        </p:txBody>
      </p:sp>
      <p:sp>
        <p:nvSpPr>
          <p:cNvPr id="282" name="Google Shape;282;g79ee40d3c7_0_400"/>
          <p:cNvSpPr txBox="1"/>
          <p:nvPr/>
        </p:nvSpPr>
        <p:spPr>
          <a:xfrm>
            <a:off x="4349550" y="1443775"/>
            <a:ext cx="34929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a:t>Процесс - это механизм</a:t>
            </a:r>
            <a:endParaRPr sz="2200"/>
          </a:p>
          <a:p>
            <a:pPr marL="0" lvl="0" indent="0" algn="ctr" rtl="0">
              <a:spcBef>
                <a:spcPts val="0"/>
              </a:spcBef>
              <a:spcAft>
                <a:spcPts val="0"/>
              </a:spcAft>
              <a:buNone/>
            </a:pPr>
            <a:r>
              <a:rPr lang="ru-RU" sz="2200"/>
              <a:t>виртуализации</a:t>
            </a:r>
            <a:endParaRPr sz="2200"/>
          </a:p>
        </p:txBody>
      </p:sp>
      <p:pic>
        <p:nvPicPr>
          <p:cNvPr id="283" name="Google Shape;283;g79ee40d3c7_0_400"/>
          <p:cNvPicPr preferRelativeResize="0"/>
          <p:nvPr/>
        </p:nvPicPr>
        <p:blipFill>
          <a:blip r:embed="rId3">
            <a:alphaModFix/>
          </a:blip>
          <a:stretch>
            <a:fillRect/>
          </a:stretch>
        </p:blipFill>
        <p:spPr>
          <a:xfrm>
            <a:off x="982575" y="1443775"/>
            <a:ext cx="2219325" cy="1876425"/>
          </a:xfrm>
          <a:prstGeom prst="rect">
            <a:avLst/>
          </a:prstGeom>
          <a:noFill/>
          <a:ln>
            <a:noFill/>
          </a:ln>
        </p:spPr>
      </p:pic>
      <p:pic>
        <p:nvPicPr>
          <p:cNvPr id="284" name="Google Shape;284;g79ee40d3c7_0_400"/>
          <p:cNvPicPr preferRelativeResize="0"/>
          <p:nvPr/>
        </p:nvPicPr>
        <p:blipFill>
          <a:blip r:embed="rId4">
            <a:alphaModFix/>
          </a:blip>
          <a:stretch>
            <a:fillRect/>
          </a:stretch>
        </p:blipFill>
        <p:spPr>
          <a:xfrm>
            <a:off x="5205575" y="2648725"/>
            <a:ext cx="5010150" cy="1162050"/>
          </a:xfrm>
          <a:prstGeom prst="rect">
            <a:avLst/>
          </a:prstGeom>
          <a:noFill/>
          <a:ln>
            <a:noFill/>
          </a:ln>
        </p:spPr>
      </p:pic>
      <p:pic>
        <p:nvPicPr>
          <p:cNvPr id="285" name="Google Shape;285;g79ee40d3c7_0_400"/>
          <p:cNvPicPr preferRelativeResize="0"/>
          <p:nvPr/>
        </p:nvPicPr>
        <p:blipFill>
          <a:blip r:embed="rId5">
            <a:alphaModFix/>
          </a:blip>
          <a:stretch>
            <a:fillRect/>
          </a:stretch>
        </p:blipFill>
        <p:spPr>
          <a:xfrm>
            <a:off x="5205583" y="4137825"/>
            <a:ext cx="3295650" cy="2190750"/>
          </a:xfrm>
          <a:prstGeom prst="rect">
            <a:avLst/>
          </a:prstGeom>
          <a:noFill/>
          <a:ln>
            <a:noFill/>
          </a:ln>
        </p:spPr>
      </p:pic>
      <p:sp>
        <p:nvSpPr>
          <p:cNvPr id="286" name="Google Shape;286;g79ee40d3c7_0_400"/>
          <p:cNvSpPr txBox="1"/>
          <p:nvPr/>
        </p:nvSpPr>
        <p:spPr>
          <a:xfrm>
            <a:off x="2584850" y="2975800"/>
            <a:ext cx="22194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ru-RU" sz="2200"/>
              <a:t>процессора</a:t>
            </a:r>
            <a:endParaRPr sz="2200"/>
          </a:p>
        </p:txBody>
      </p:sp>
      <p:sp>
        <p:nvSpPr>
          <p:cNvPr id="287" name="Google Shape;287;g79ee40d3c7_0_400"/>
          <p:cNvSpPr txBox="1"/>
          <p:nvPr/>
        </p:nvSpPr>
        <p:spPr>
          <a:xfrm>
            <a:off x="2584850" y="5347775"/>
            <a:ext cx="22194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ru-RU" sz="2200"/>
              <a:t>памяти</a:t>
            </a:r>
            <a:endParaRPr sz="2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79ee40d3c7_0_73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Прочее наследство</a:t>
            </a:r>
            <a:endParaRPr/>
          </a:p>
        </p:txBody>
      </p:sp>
      <p:sp>
        <p:nvSpPr>
          <p:cNvPr id="614" name="Google Shape;614;g79ee40d3c7_0_73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60</a:t>
            </a:fld>
            <a:endParaRPr/>
          </a:p>
        </p:txBody>
      </p:sp>
      <p:sp>
        <p:nvSpPr>
          <p:cNvPr id="615" name="Google Shape;615;g79ee40d3c7_0_736"/>
          <p:cNvSpPr txBox="1"/>
          <p:nvPr/>
        </p:nvSpPr>
        <p:spPr>
          <a:xfrm>
            <a:off x="733550" y="1612425"/>
            <a:ext cx="5251200" cy="29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a:t>fork() копирует:</a:t>
            </a:r>
            <a:endParaRPr sz="2200"/>
          </a:p>
          <a:p>
            <a:pPr marL="457200" lvl="0" indent="-368300" algn="l" rtl="0">
              <a:lnSpc>
                <a:spcPct val="115000"/>
              </a:lnSpc>
              <a:spcBef>
                <a:spcPts val="1200"/>
              </a:spcBef>
              <a:spcAft>
                <a:spcPts val="0"/>
              </a:spcAft>
              <a:buSzPts val="2200"/>
              <a:buChar char="-"/>
            </a:pPr>
            <a:r>
              <a:rPr lang="ru-RU" sz="2200"/>
              <a:t>struct task_struct</a:t>
            </a:r>
            <a:endParaRPr sz="2200"/>
          </a:p>
          <a:p>
            <a:pPr marL="457200" lvl="0" indent="-368300" algn="l" rtl="0">
              <a:lnSpc>
                <a:spcPct val="115000"/>
              </a:lnSpc>
              <a:spcBef>
                <a:spcPts val="0"/>
              </a:spcBef>
              <a:spcAft>
                <a:spcPts val="0"/>
              </a:spcAft>
              <a:buSzPts val="2200"/>
              <a:buChar char="-"/>
            </a:pPr>
            <a:r>
              <a:rPr lang="ru-RU" sz="2200"/>
              <a:t>список сегментов памяти для COW</a:t>
            </a:r>
            <a:endParaRPr sz="2200"/>
          </a:p>
          <a:p>
            <a:pPr marL="457200" lvl="0" indent="-368300" algn="l" rtl="0">
              <a:lnSpc>
                <a:spcPct val="115000"/>
              </a:lnSpc>
              <a:spcBef>
                <a:spcPts val="0"/>
              </a:spcBef>
              <a:spcAft>
                <a:spcPts val="0"/>
              </a:spcAft>
              <a:buSzPts val="2200"/>
              <a:buChar char="-"/>
            </a:pPr>
            <a:r>
              <a:rPr lang="ru-RU" sz="2200"/>
              <a:t>идентификаторы пользователей</a:t>
            </a:r>
            <a:endParaRPr sz="2200"/>
          </a:p>
          <a:p>
            <a:pPr marL="457200" lvl="0" indent="-368300" algn="l" rtl="0">
              <a:lnSpc>
                <a:spcPct val="115000"/>
              </a:lnSpc>
              <a:spcBef>
                <a:spcPts val="0"/>
              </a:spcBef>
              <a:spcAft>
                <a:spcPts val="0"/>
              </a:spcAft>
              <a:buSzPts val="2200"/>
              <a:buChar char="-"/>
            </a:pPr>
            <a:r>
              <a:rPr lang="ru-RU" sz="2200"/>
              <a:t>сигнальные обработчики и маски</a:t>
            </a:r>
            <a:endParaRPr sz="2200"/>
          </a:p>
          <a:p>
            <a:pPr marL="457200" lvl="0" indent="-368300" algn="l" rtl="0">
              <a:lnSpc>
                <a:spcPct val="115000"/>
              </a:lnSpc>
              <a:spcBef>
                <a:spcPts val="0"/>
              </a:spcBef>
              <a:spcAft>
                <a:spcPts val="0"/>
              </a:spcAft>
              <a:buSzPts val="2200"/>
              <a:buChar char="-"/>
            </a:pPr>
            <a:r>
              <a:rPr lang="ru-RU" sz="2200"/>
              <a:t>ограничения на ресурсы</a:t>
            </a:r>
            <a:endParaRPr sz="2200"/>
          </a:p>
          <a:p>
            <a:pPr marL="457200" lvl="0" indent="-368300" algn="l" rtl="0">
              <a:lnSpc>
                <a:spcPct val="115000"/>
              </a:lnSpc>
              <a:spcBef>
                <a:spcPts val="0"/>
              </a:spcBef>
              <a:spcAft>
                <a:spcPts val="0"/>
              </a:spcAft>
              <a:buSzPts val="2200"/>
              <a:buChar char="-"/>
            </a:pPr>
            <a:r>
              <a:rPr lang="ru-RU" sz="2200"/>
              <a:t>имя рабочей директории</a:t>
            </a:r>
            <a:endParaRPr sz="2200"/>
          </a:p>
        </p:txBody>
      </p:sp>
      <p:sp>
        <p:nvSpPr>
          <p:cNvPr id="616" name="Google Shape;616;g79ee40d3c7_0_736"/>
          <p:cNvSpPr txBox="1"/>
          <p:nvPr/>
        </p:nvSpPr>
        <p:spPr>
          <a:xfrm>
            <a:off x="6323450" y="1612425"/>
            <a:ext cx="5251200" cy="179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a:t>fork() </a:t>
            </a:r>
            <a:r>
              <a:rPr lang="ru-RU" sz="2200" b="1"/>
              <a:t>не</a:t>
            </a:r>
            <a:r>
              <a:rPr lang="ru-RU" sz="2200"/>
              <a:t> копирует:</a:t>
            </a:r>
            <a:endParaRPr sz="2200"/>
          </a:p>
          <a:p>
            <a:pPr marL="457200" lvl="0" indent="-368300" algn="l" rtl="0">
              <a:lnSpc>
                <a:spcPct val="115000"/>
              </a:lnSpc>
              <a:spcBef>
                <a:spcPts val="1200"/>
              </a:spcBef>
              <a:spcAft>
                <a:spcPts val="0"/>
              </a:spcAft>
              <a:buSzPts val="2200"/>
              <a:buChar char="-"/>
            </a:pPr>
            <a:r>
              <a:rPr lang="ru-RU" sz="2200"/>
              <a:t>локи файлов</a:t>
            </a:r>
            <a:endParaRPr sz="2200"/>
          </a:p>
          <a:p>
            <a:pPr marL="457200" lvl="0" indent="-368300" algn="l" rtl="0">
              <a:lnSpc>
                <a:spcPct val="115000"/>
              </a:lnSpc>
              <a:spcBef>
                <a:spcPts val="0"/>
              </a:spcBef>
              <a:spcAft>
                <a:spcPts val="0"/>
              </a:spcAft>
              <a:buSzPts val="2200"/>
              <a:buChar char="-"/>
            </a:pPr>
            <a:r>
              <a:rPr lang="ru-RU" sz="2200"/>
              <a:t>очередь сигналов</a:t>
            </a:r>
            <a:endParaRPr sz="2200"/>
          </a:p>
          <a:p>
            <a:pPr marL="457200" lvl="0" indent="-368300" algn="l" rtl="0">
              <a:lnSpc>
                <a:spcPct val="115000"/>
              </a:lnSpc>
              <a:spcBef>
                <a:spcPts val="0"/>
              </a:spcBef>
              <a:spcAft>
                <a:spcPts val="0"/>
              </a:spcAft>
              <a:buSzPts val="2200"/>
              <a:buChar char="-"/>
            </a:pPr>
            <a:r>
              <a:rPr lang="ru-RU" sz="2200"/>
              <a:t>потоки</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79ee40d3c7_0_74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IPC</a:t>
            </a:r>
            <a:endParaRPr/>
          </a:p>
        </p:txBody>
      </p:sp>
      <p:sp>
        <p:nvSpPr>
          <p:cNvPr id="622" name="Google Shape;622;g79ee40d3c7_0_74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61</a:t>
            </a:fld>
            <a:endParaRPr/>
          </a:p>
        </p:txBody>
      </p:sp>
      <p:pic>
        <p:nvPicPr>
          <p:cNvPr id="2" name="Picture 1">
            <a:extLst>
              <a:ext uri="{FF2B5EF4-FFF2-40B4-BE49-F238E27FC236}">
                <a16:creationId xmlns:a16="http://schemas.microsoft.com/office/drawing/2014/main" id="{5420603B-8D9B-48CC-B148-FA2C9B110BB8}"/>
              </a:ext>
            </a:extLst>
          </p:cNvPr>
          <p:cNvPicPr>
            <a:picLocks noChangeAspect="1"/>
          </p:cNvPicPr>
          <p:nvPr/>
        </p:nvPicPr>
        <p:blipFill>
          <a:blip r:embed="rId3"/>
          <a:stretch>
            <a:fillRect/>
          </a:stretch>
        </p:blipFill>
        <p:spPr>
          <a:xfrm>
            <a:off x="1701809" y="1373208"/>
            <a:ext cx="8045929" cy="532653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g79ee40d3c7_0_74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Прерывания процесса (1/3)</a:t>
            </a:r>
            <a:endParaRPr/>
          </a:p>
        </p:txBody>
      </p:sp>
      <p:sp>
        <p:nvSpPr>
          <p:cNvPr id="628" name="Google Shape;628;g79ee40d3c7_0_74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62</a:t>
            </a:fld>
            <a:endParaRPr/>
          </a:p>
        </p:txBody>
      </p:sp>
      <p:sp>
        <p:nvSpPr>
          <p:cNvPr id="629" name="Google Shape;629;g79ee40d3c7_0_746"/>
          <p:cNvSpPr txBox="1"/>
          <p:nvPr/>
        </p:nvSpPr>
        <p:spPr>
          <a:xfrm>
            <a:off x="989700" y="1665025"/>
            <a:ext cx="88956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a:t>Причины:</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ru-RU" sz="2200"/>
              <a:t>Планировщик</a:t>
            </a:r>
            <a:endParaRPr sz="2200"/>
          </a:p>
          <a:p>
            <a:pPr marL="457200" lvl="0" indent="-368300" algn="l" rtl="0">
              <a:spcBef>
                <a:spcPts val="0"/>
              </a:spcBef>
              <a:spcAft>
                <a:spcPts val="0"/>
              </a:spcAft>
              <a:buSzPts val="2200"/>
              <a:buChar char="-"/>
            </a:pPr>
            <a:r>
              <a:rPr lang="ru-RU" sz="2200"/>
              <a:t>Исключение</a:t>
            </a:r>
            <a:endParaRPr sz="2200"/>
          </a:p>
          <a:p>
            <a:pPr marL="457200" lvl="0" indent="-368300" algn="l" rtl="0">
              <a:spcBef>
                <a:spcPts val="0"/>
              </a:spcBef>
              <a:spcAft>
                <a:spcPts val="0"/>
              </a:spcAft>
              <a:buSzPts val="2200"/>
              <a:buChar char="-"/>
            </a:pPr>
            <a:r>
              <a:rPr lang="ru-RU" sz="2200"/>
              <a:t>Сигнал</a:t>
            </a:r>
            <a:endParaRPr sz="22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79ee40d3c7_0_759"/>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Прерывания процесса (2/3)</a:t>
            </a:r>
            <a:endParaRPr/>
          </a:p>
        </p:txBody>
      </p:sp>
      <p:sp>
        <p:nvSpPr>
          <p:cNvPr id="635" name="Google Shape;635;g79ee40d3c7_0_75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63</a:t>
            </a:fld>
            <a:endParaRPr/>
          </a:p>
        </p:txBody>
      </p:sp>
      <p:pic>
        <p:nvPicPr>
          <p:cNvPr id="2" name="Picture 1">
            <a:extLst>
              <a:ext uri="{FF2B5EF4-FFF2-40B4-BE49-F238E27FC236}">
                <a16:creationId xmlns:a16="http://schemas.microsoft.com/office/drawing/2014/main" id="{A1CF22A5-79C6-4F37-AFEE-D676C826B49E}"/>
              </a:ext>
            </a:extLst>
          </p:cNvPr>
          <p:cNvPicPr>
            <a:picLocks noChangeAspect="1"/>
          </p:cNvPicPr>
          <p:nvPr/>
        </p:nvPicPr>
        <p:blipFill>
          <a:blip r:embed="rId3"/>
          <a:stretch>
            <a:fillRect/>
          </a:stretch>
        </p:blipFill>
        <p:spPr>
          <a:xfrm>
            <a:off x="2404992" y="1683616"/>
            <a:ext cx="6105962" cy="475821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79ee40d3c7_0_764"/>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Прерывания процесса (3/3)</a:t>
            </a:r>
            <a:endParaRPr/>
          </a:p>
        </p:txBody>
      </p:sp>
      <p:sp>
        <p:nvSpPr>
          <p:cNvPr id="641" name="Google Shape;641;g79ee40d3c7_0_764"/>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64</a:t>
            </a:fld>
            <a:endParaRPr/>
          </a:p>
        </p:txBody>
      </p:sp>
      <p:sp>
        <p:nvSpPr>
          <p:cNvPr id="2" name="Rectangle 1">
            <a:extLst>
              <a:ext uri="{FF2B5EF4-FFF2-40B4-BE49-F238E27FC236}">
                <a16:creationId xmlns:a16="http://schemas.microsoft.com/office/drawing/2014/main" id="{69237E52-7D1E-4A36-BE36-8153B639F045}"/>
              </a:ext>
            </a:extLst>
          </p:cNvPr>
          <p:cNvSpPr/>
          <p:nvPr/>
        </p:nvSpPr>
        <p:spPr>
          <a:xfrm>
            <a:off x="5498123" y="1547007"/>
            <a:ext cx="6195646" cy="5262979"/>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-g</a:t>
            </a:r>
            <a:r>
              <a:rPr lang="en-US" dirty="0" err="1">
                <a:latin typeface="Courier New" panose="02070309020205020404" pitchFamily="49" charset="0"/>
                <a:cs typeface="Courier New" panose="02070309020205020404" pitchFamily="49" charset="0"/>
              </a:rPr>
              <a:t>gdb</a:t>
            </a:r>
            <a:r>
              <a:rPr lang="ru-RU" dirty="0">
                <a:latin typeface="Courier New" panose="02070309020205020404" pitchFamily="49" charset="0"/>
                <a:cs typeface="Courier New" panose="02070309020205020404" pitchFamily="49" charset="0"/>
              </a:rPr>
              <a:t> 13_core_dump.c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Segmentation</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fault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core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dumped</a:t>
            </a:r>
            <a:r>
              <a:rPr lang="ru-RU"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gdb</a:t>
            </a:r>
            <a:r>
              <a:rPr lang="en-US" dirty="0">
                <a:latin typeface="Courier New" panose="02070309020205020404" pitchFamily="49" charset="0"/>
                <a:cs typeface="Courier New" panose="02070309020205020404" pitchFamily="49" charset="0"/>
              </a:rPr>
              <a:t> --core </a:t>
            </a:r>
            <a:r>
              <a:rPr lang="en-US" dirty="0" err="1">
                <a:latin typeface="Courier New" panose="02070309020205020404" pitchFamily="49" charset="0"/>
                <a:cs typeface="Courier New" panose="02070309020205020404" pitchFamily="49" charset="0"/>
              </a:rPr>
              <a:t>core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GNU </a:t>
            </a:r>
            <a:r>
              <a:rPr lang="en-US" dirty="0" err="1">
                <a:latin typeface="Courier New" panose="02070309020205020404" pitchFamily="49" charset="0"/>
                <a:cs typeface="Courier New" panose="02070309020205020404" pitchFamily="49" charset="0"/>
              </a:rPr>
              <a:t>gdb</a:t>
            </a:r>
            <a:r>
              <a:rPr lang="en-US" dirty="0">
                <a:latin typeface="Courier New" panose="02070309020205020404" pitchFamily="49" charset="0"/>
                <a:cs typeface="Courier New" panose="02070309020205020404" pitchFamily="49" charset="0"/>
              </a:rPr>
              <a:t> (Ubuntu 8.1.1-0ubuntu1) 8.1.1</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Reading symbols from </a:t>
            </a:r>
            <a:r>
              <a:rPr lang="en-US" dirty="0" err="1">
                <a:latin typeface="Courier New" panose="02070309020205020404" pitchFamily="49" charset="0"/>
                <a:cs typeface="Courier New" panose="02070309020205020404" pitchFamily="49" charset="0"/>
              </a:rPr>
              <a:t>a.out</a:t>
            </a:r>
            <a:r>
              <a:rPr lang="en-US" dirty="0">
                <a:latin typeface="Courier New" panose="02070309020205020404" pitchFamily="49" charset="0"/>
                <a:cs typeface="Courier New" panose="02070309020205020404" pitchFamily="49" charset="0"/>
              </a:rPr>
              <a:t>...done.</a:t>
            </a:r>
          </a:p>
          <a:p>
            <a:r>
              <a:rPr lang="en-US" dirty="0">
                <a:latin typeface="Courier New" panose="02070309020205020404" pitchFamily="49" charset="0"/>
                <a:cs typeface="Courier New" panose="02070309020205020404" pitchFamily="49" charset="0"/>
              </a:rPr>
              <a:t>[New LWP 1620]</a:t>
            </a:r>
          </a:p>
          <a:p>
            <a:r>
              <a:rPr lang="en-US" dirty="0">
                <a:latin typeface="Courier New" panose="02070309020205020404" pitchFamily="49" charset="0"/>
                <a:cs typeface="Courier New" panose="02070309020205020404" pitchFamily="49" charset="0"/>
              </a:rPr>
              <a:t>Core was generated by `./</a:t>
            </a:r>
            <a:r>
              <a:rPr lang="en-US" dirty="0" err="1">
                <a:latin typeface="Courier New" panose="02070309020205020404" pitchFamily="49" charset="0"/>
                <a:cs typeface="Courier New" panose="02070309020205020404" pitchFamily="49" charset="0"/>
              </a:rPr>
              <a:t>a.out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Program terminated with signal SIGSEGV, Segmentation fault.</a:t>
            </a:r>
          </a:p>
          <a:p>
            <a:r>
              <a:rPr lang="en-US" dirty="0">
                <a:latin typeface="Courier New" panose="02070309020205020404" pitchFamily="49" charset="0"/>
                <a:cs typeface="Courier New" panose="02070309020205020404" pitchFamily="49" charset="0"/>
              </a:rPr>
              <a:t>#0  main () at 13_core_dump.c:8</a:t>
            </a:r>
          </a:p>
          <a:p>
            <a:r>
              <a:rPr lang="en-US" dirty="0">
                <a:latin typeface="Courier New" panose="02070309020205020404" pitchFamily="49" charset="0"/>
                <a:cs typeface="Courier New" panose="02070309020205020404" pitchFamily="49" charset="0"/>
              </a:rPr>
              <a:t>8               buffer[100000] = 5;</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gdb</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#0  main () at 13_core_dump.c:8</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gdb</a:t>
            </a:r>
            <a:r>
              <a:rPr lang="en-US" dirty="0">
                <a:latin typeface="Courier New" panose="02070309020205020404" pitchFamily="49" charset="0"/>
                <a:cs typeface="Courier New" panose="02070309020205020404" pitchFamily="49" charset="0"/>
              </a:rPr>
              <a:t>) l</a:t>
            </a:r>
          </a:p>
          <a:p>
            <a:r>
              <a:rPr lang="en-US" dirty="0">
                <a:latin typeface="Courier New" panose="02070309020205020404" pitchFamily="49" charset="0"/>
                <a:cs typeface="Courier New" panose="02070309020205020404" pitchFamily="49" charset="0"/>
              </a:rPr>
              <a:t>3               int a = 1;</a:t>
            </a:r>
          </a:p>
          <a:p>
            <a:r>
              <a:rPr lang="en-US" dirty="0">
                <a:latin typeface="Courier New" panose="02070309020205020404" pitchFamily="49" charset="0"/>
                <a:cs typeface="Courier New" panose="02070309020205020404" pitchFamily="49" charset="0"/>
              </a:rPr>
              <a:t>4               int b = 2;</a:t>
            </a:r>
          </a:p>
          <a:p>
            <a:r>
              <a:rPr lang="en-US" dirty="0">
                <a:latin typeface="Courier New" panose="02070309020205020404" pitchFamily="49" charset="0"/>
                <a:cs typeface="Courier New" panose="02070309020205020404" pitchFamily="49" charset="0"/>
              </a:rPr>
              <a:t>5               char buffer[100];</a:t>
            </a:r>
          </a:p>
          <a:p>
            <a:r>
              <a:rPr lang="en-US" dirty="0">
                <a:latin typeface="Courier New" panose="02070309020205020404" pitchFamily="49" charset="0"/>
                <a:cs typeface="Courier New" panose="02070309020205020404" pitchFamily="49" charset="0"/>
              </a:rPr>
              <a:t>6               buffer[0] = 3;</a:t>
            </a:r>
          </a:p>
          <a:p>
            <a:r>
              <a:rPr lang="en-US" dirty="0">
                <a:latin typeface="Courier New" panose="02070309020205020404" pitchFamily="49" charset="0"/>
                <a:cs typeface="Courier New" panose="02070309020205020404" pitchFamily="49" charset="0"/>
              </a:rPr>
              <a:t>7               buffer[50] = 4;</a:t>
            </a:r>
          </a:p>
          <a:p>
            <a:r>
              <a:rPr lang="en-US" dirty="0">
                <a:latin typeface="Courier New" panose="02070309020205020404" pitchFamily="49" charset="0"/>
                <a:cs typeface="Courier New" panose="02070309020205020404" pitchFamily="49" charset="0"/>
              </a:rPr>
              <a:t>8               buffer[100000] = 5;</a:t>
            </a:r>
          </a:p>
          <a:p>
            <a:r>
              <a:rPr lang="en-US" dirty="0">
                <a:latin typeface="Courier New" panose="02070309020205020404" pitchFamily="49" charset="0"/>
                <a:cs typeface="Courier New" panose="02070309020205020404" pitchFamily="49" charset="0"/>
              </a:rPr>
              <a:t>9               return 0;</a:t>
            </a:r>
          </a:p>
          <a:p>
            <a:r>
              <a:rPr lang="en-US" dirty="0">
                <a:latin typeface="Courier New" panose="02070309020205020404" pitchFamily="49" charset="0"/>
                <a:cs typeface="Courier New" panose="02070309020205020404" pitchFamily="49" charset="0"/>
              </a:rPr>
              <a:t>10      }</a:t>
            </a:r>
          </a:p>
        </p:txBody>
      </p:sp>
      <p:sp>
        <p:nvSpPr>
          <p:cNvPr id="3" name="Rectangle 2">
            <a:extLst>
              <a:ext uri="{FF2B5EF4-FFF2-40B4-BE49-F238E27FC236}">
                <a16:creationId xmlns:a16="http://schemas.microsoft.com/office/drawing/2014/main" id="{A5EEE3A4-4401-4925-91BA-2CBC567A4134}"/>
              </a:ext>
            </a:extLst>
          </p:cNvPr>
          <p:cNvSpPr/>
          <p:nvPr/>
        </p:nvSpPr>
        <p:spPr>
          <a:xfrm>
            <a:off x="914400" y="1612419"/>
            <a:ext cx="6096000" cy="2246769"/>
          </a:xfrm>
          <a:prstGeom prst="rect">
            <a:avLst/>
          </a:prstGeom>
        </p:spPr>
        <p:txBody>
          <a:bodyPr>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 = 1;</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b = 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buffer</a:t>
            </a:r>
            <a:r>
              <a:rPr lang="ru-RU" dirty="0">
                <a:latin typeface="Courier New" panose="02070309020205020404" pitchFamily="49" charset="0"/>
                <a:cs typeface="Courier New" panose="02070309020205020404" pitchFamily="49" charset="0"/>
              </a:rPr>
              <a:t>[100];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buffer</a:t>
            </a:r>
            <a:r>
              <a:rPr lang="ru-RU" dirty="0">
                <a:latin typeface="Courier New" panose="02070309020205020404" pitchFamily="49" charset="0"/>
                <a:cs typeface="Courier New" panose="02070309020205020404" pitchFamily="49" charset="0"/>
              </a:rPr>
              <a:t>[0] = 3;</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buffer</a:t>
            </a:r>
            <a:r>
              <a:rPr lang="ru-RU" dirty="0">
                <a:latin typeface="Courier New" panose="02070309020205020404" pitchFamily="49" charset="0"/>
                <a:cs typeface="Courier New" panose="02070309020205020404" pitchFamily="49" charset="0"/>
              </a:rPr>
              <a:t>[50] = 4;</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buffer</a:t>
            </a:r>
            <a:r>
              <a:rPr lang="ru-RU" dirty="0">
                <a:latin typeface="Courier New" panose="02070309020205020404" pitchFamily="49" charset="0"/>
                <a:cs typeface="Courier New" panose="02070309020205020404" pitchFamily="49" charset="0"/>
              </a:rPr>
              <a:t>[100000] = 5;</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AC833872-782F-49F2-A0E0-3CCBCBF87752}"/>
              </a:ext>
            </a:extLst>
          </p:cNvPr>
          <p:cNvSpPr/>
          <p:nvPr/>
        </p:nvSpPr>
        <p:spPr>
          <a:xfrm>
            <a:off x="9104788" y="1013925"/>
            <a:ext cx="2634054"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2_processes/13_core_dump.c</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79ee40d3c7_0_769"/>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Системные вызовы (1/6). Стандарты.</a:t>
            </a:r>
            <a:endParaRPr/>
          </a:p>
        </p:txBody>
      </p:sp>
      <p:sp>
        <p:nvSpPr>
          <p:cNvPr id="647" name="Google Shape;647;g79ee40d3c7_0_76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65</a:t>
            </a:fld>
            <a:endParaRPr/>
          </a:p>
        </p:txBody>
      </p:sp>
      <p:sp>
        <p:nvSpPr>
          <p:cNvPr id="2" name="Rectangle 1">
            <a:extLst>
              <a:ext uri="{FF2B5EF4-FFF2-40B4-BE49-F238E27FC236}">
                <a16:creationId xmlns:a16="http://schemas.microsoft.com/office/drawing/2014/main" id="{67EC2605-83EA-4D4F-BFB4-BF3D843E3E49}"/>
              </a:ext>
            </a:extLst>
          </p:cNvPr>
          <p:cNvSpPr/>
          <p:nvPr/>
        </p:nvSpPr>
        <p:spPr>
          <a:xfrm>
            <a:off x="1238769" y="1530358"/>
            <a:ext cx="9453229" cy="523220"/>
          </a:xfrm>
          <a:prstGeom prst="rect">
            <a:avLst/>
          </a:prstGeom>
        </p:spPr>
        <p:txBody>
          <a:bodyPr wrap="none">
            <a:spAutoFit/>
          </a:bodyPr>
          <a:lstStyle/>
          <a:p>
            <a:r>
              <a:rPr lang="ru-RU" sz="2800" dirty="0">
                <a:latin typeface="+mn-lt"/>
              </a:rPr>
              <a:t>Системный вызов - выполнение кода в контексте ядра.</a:t>
            </a:r>
          </a:p>
        </p:txBody>
      </p:sp>
      <p:sp>
        <p:nvSpPr>
          <p:cNvPr id="3" name="Rectangle 2">
            <a:extLst>
              <a:ext uri="{FF2B5EF4-FFF2-40B4-BE49-F238E27FC236}">
                <a16:creationId xmlns:a16="http://schemas.microsoft.com/office/drawing/2014/main" id="{FE6AEED6-383B-4952-84E9-8404D7A0808F}"/>
              </a:ext>
            </a:extLst>
          </p:cNvPr>
          <p:cNvSpPr/>
          <p:nvPr/>
        </p:nvSpPr>
        <p:spPr>
          <a:xfrm>
            <a:off x="1051199" y="4363142"/>
            <a:ext cx="2876031" cy="1200329"/>
          </a:xfrm>
          <a:prstGeom prst="rect">
            <a:avLst/>
          </a:prstGeom>
        </p:spPr>
        <p:txBody>
          <a:bodyPr wrap="square">
            <a:spAutoFit/>
          </a:bodyPr>
          <a:lstStyle/>
          <a:p>
            <a:pPr algn="ctr"/>
            <a:r>
              <a:rPr lang="ru-RU" sz="1800" dirty="0">
                <a:latin typeface="+mn-lt"/>
              </a:rPr>
              <a:t>В стандартах - только API. </a:t>
            </a:r>
            <a:endParaRPr lang="en-US" sz="1800" dirty="0">
              <a:latin typeface="+mn-lt"/>
            </a:endParaRPr>
          </a:p>
          <a:p>
            <a:pPr algn="ctr"/>
            <a:r>
              <a:rPr lang="ru-RU" sz="1800" dirty="0">
                <a:latin typeface="+mn-lt"/>
              </a:rPr>
              <a:t>"</a:t>
            </a:r>
            <a:r>
              <a:rPr lang="ru-RU" sz="1800" dirty="0" err="1">
                <a:latin typeface="+mn-lt"/>
              </a:rPr>
              <a:t>Сискольность</a:t>
            </a:r>
            <a:r>
              <a:rPr lang="ru-RU" sz="1800" dirty="0">
                <a:latin typeface="+mn-lt"/>
              </a:rPr>
              <a:t>" зависит от аппаратуры, от ядра.</a:t>
            </a:r>
          </a:p>
        </p:txBody>
      </p:sp>
      <p:pic>
        <p:nvPicPr>
          <p:cNvPr id="4" name="Picture 3">
            <a:extLst>
              <a:ext uri="{FF2B5EF4-FFF2-40B4-BE49-F238E27FC236}">
                <a16:creationId xmlns:a16="http://schemas.microsoft.com/office/drawing/2014/main" id="{1CD0D3B7-E8BD-4F4B-A67F-97A03BDECAD7}"/>
              </a:ext>
            </a:extLst>
          </p:cNvPr>
          <p:cNvPicPr>
            <a:picLocks noChangeAspect="1"/>
          </p:cNvPicPr>
          <p:nvPr/>
        </p:nvPicPr>
        <p:blipFill>
          <a:blip r:embed="rId3"/>
          <a:stretch>
            <a:fillRect/>
          </a:stretch>
        </p:blipFill>
        <p:spPr>
          <a:xfrm>
            <a:off x="6260338" y="2280139"/>
            <a:ext cx="2709086" cy="3962400"/>
          </a:xfrm>
          <a:prstGeom prst="rect">
            <a:avLst/>
          </a:prstGeom>
        </p:spPr>
      </p:pic>
      <p:pic>
        <p:nvPicPr>
          <p:cNvPr id="5" name="Picture 4">
            <a:extLst>
              <a:ext uri="{FF2B5EF4-FFF2-40B4-BE49-F238E27FC236}">
                <a16:creationId xmlns:a16="http://schemas.microsoft.com/office/drawing/2014/main" id="{3C6C24ED-C2BF-47B7-B467-2ECCD8E9D4AF}"/>
              </a:ext>
            </a:extLst>
          </p:cNvPr>
          <p:cNvPicPr>
            <a:picLocks noChangeAspect="1"/>
          </p:cNvPicPr>
          <p:nvPr/>
        </p:nvPicPr>
        <p:blipFill>
          <a:blip r:embed="rId4"/>
          <a:stretch>
            <a:fillRect/>
          </a:stretch>
        </p:blipFill>
        <p:spPr>
          <a:xfrm>
            <a:off x="1593240" y="2690462"/>
            <a:ext cx="3506299" cy="107472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79ee40d3c7_0_774"/>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Системные вызовы (2/6). Номера.</a:t>
            </a:r>
            <a:endParaRPr/>
          </a:p>
        </p:txBody>
      </p:sp>
      <p:sp>
        <p:nvSpPr>
          <p:cNvPr id="653" name="Google Shape;653;g79ee40d3c7_0_774"/>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dirty="0"/>
              <a:t>#0</a:t>
            </a:r>
            <a:fld id="{00000000-1234-1234-1234-123412341234}" type="slidenum">
              <a:rPr lang="ru-RU"/>
              <a:t>66</a:t>
            </a:fld>
            <a:endParaRPr dirty="0"/>
          </a:p>
        </p:txBody>
      </p:sp>
      <p:sp>
        <p:nvSpPr>
          <p:cNvPr id="4" name="Rectangle 3">
            <a:extLst>
              <a:ext uri="{FF2B5EF4-FFF2-40B4-BE49-F238E27FC236}">
                <a16:creationId xmlns:a16="http://schemas.microsoft.com/office/drawing/2014/main" id="{97845232-1385-40F0-893D-7F9978F3A84B}"/>
              </a:ext>
            </a:extLst>
          </p:cNvPr>
          <p:cNvSpPr/>
          <p:nvPr/>
        </p:nvSpPr>
        <p:spPr>
          <a:xfrm>
            <a:off x="1238769" y="1530358"/>
            <a:ext cx="6102953" cy="523220"/>
          </a:xfrm>
          <a:prstGeom prst="rect">
            <a:avLst/>
          </a:prstGeom>
        </p:spPr>
        <p:txBody>
          <a:bodyPr wrap="none">
            <a:spAutoFit/>
          </a:bodyPr>
          <a:lstStyle/>
          <a:p>
            <a:r>
              <a:rPr lang="ru-RU" sz="2800" dirty="0">
                <a:latin typeface="+mn-lt"/>
              </a:rPr>
              <a:t>Часть таблицы системных вызовов</a:t>
            </a:r>
          </a:p>
        </p:txBody>
      </p:sp>
      <p:sp>
        <p:nvSpPr>
          <p:cNvPr id="3" name="Rectangle 2">
            <a:extLst>
              <a:ext uri="{FF2B5EF4-FFF2-40B4-BE49-F238E27FC236}">
                <a16:creationId xmlns:a16="http://schemas.microsoft.com/office/drawing/2014/main" id="{C6515BA3-0867-4D3F-AEC5-7811B4FBFA5B}"/>
              </a:ext>
            </a:extLst>
          </p:cNvPr>
          <p:cNvSpPr/>
          <p:nvPr/>
        </p:nvSpPr>
        <p:spPr>
          <a:xfrm>
            <a:off x="989522" y="2144372"/>
            <a:ext cx="6096000" cy="3077766"/>
          </a:xfrm>
          <a:prstGeom prst="rect">
            <a:avLst/>
          </a:prstGeom>
        </p:spPr>
        <p:txBody>
          <a:bodyPr>
            <a:spAutoFit/>
          </a:bodyPr>
          <a:lstStyle/>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sys_ni_syscall</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old</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ulimit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syscall</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holder</a:t>
            </a:r>
            <a:r>
              <a:rPr lang="ru-RU" sz="1200" dirty="0">
                <a:latin typeface="Courier New" panose="02070309020205020404" pitchFamily="49" charset="0"/>
                <a:cs typeface="Courier New" panose="02070309020205020404" pitchFamily="49" charset="0"/>
              </a:rPr>
              <a:t> */</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sys_ni_syscall</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sys_olduname</a:t>
            </a:r>
            <a:r>
              <a:rPr lang="ru-RU" sz="1200" dirty="0">
                <a:latin typeface="Courier New" panose="02070309020205020404" pitchFamily="49" charset="0"/>
                <a:cs typeface="Courier New" panose="02070309020205020404" pitchFamily="49" charset="0"/>
              </a:rPr>
              <a:t> */</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sys_umask</a:t>
            </a:r>
            <a:r>
              <a:rPr lang="ru-RU" sz="1200" dirty="0">
                <a:latin typeface="Courier New" panose="02070309020205020404" pitchFamily="49" charset="0"/>
                <a:cs typeface="Courier New" panose="02070309020205020404" pitchFamily="49" charset="0"/>
              </a:rPr>
              <a:t>                 /* 60 */</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sys_chroot</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sys_ustat</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sys_dup2</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sys_getppid</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sys_getpgrp</a:t>
            </a:r>
            <a:r>
              <a:rPr lang="ru-RU" sz="1200" dirty="0">
                <a:latin typeface="Courier New" panose="02070309020205020404" pitchFamily="49" charset="0"/>
                <a:cs typeface="Courier New" panose="02070309020205020404" pitchFamily="49" charset="0"/>
              </a:rPr>
              <a:t>               /* 65 */</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sys_setsid</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sys_sigaction</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sys_sgetmask</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sys_ssetmask</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sys_setreuid16            /* 70 */</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sys_setregid16</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sys_sigsuspend</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sys_sigpending</a:t>
            </a:r>
            <a:endParaRPr lang="ru-RU" sz="12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D44D2521-4E34-4407-BE03-25574B66A3FC}"/>
              </a:ext>
            </a:extLst>
          </p:cNvPr>
          <p:cNvSpPr/>
          <p:nvPr/>
        </p:nvSpPr>
        <p:spPr>
          <a:xfrm>
            <a:off x="982569" y="3030415"/>
            <a:ext cx="1737185" cy="357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a:extLst>
              <a:ext uri="{FF2B5EF4-FFF2-40B4-BE49-F238E27FC236}">
                <a16:creationId xmlns:a16="http://schemas.microsoft.com/office/drawing/2014/main" id="{BB8104BE-F18F-4067-BC7A-0835B88DE3AB}"/>
              </a:ext>
            </a:extLst>
          </p:cNvPr>
          <p:cNvSpPr/>
          <p:nvPr/>
        </p:nvSpPr>
        <p:spPr>
          <a:xfrm>
            <a:off x="597876" y="5222138"/>
            <a:ext cx="7784123" cy="1384995"/>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asmlinkage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sys_dup2(</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oldfd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newfd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SYSCALL_DEFINE2(dup2,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oldfd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newfd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 ... </a:t>
            </a:r>
            <a:r>
              <a:rPr lang="ru-RU" dirty="0" err="1">
                <a:latin typeface="Courier New" panose="02070309020205020404" pitchFamily="49" charset="0"/>
                <a:cs typeface="Courier New" panose="02070309020205020404" pitchFamily="49" charset="0"/>
              </a:rPr>
              <a:t>implementation</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ru-RU" dirty="0"/>
              <a:t>Системные вызовы (3/6)</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67</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8137928" cy="954107"/>
          </a:xfrm>
          <a:prstGeom prst="rect">
            <a:avLst/>
          </a:prstGeom>
        </p:spPr>
        <p:txBody>
          <a:bodyPr wrap="square">
            <a:spAutoFit/>
          </a:bodyPr>
          <a:lstStyle/>
          <a:p>
            <a:pPr algn="ctr"/>
            <a:r>
              <a:rPr lang="ru-RU" sz="2800" dirty="0">
                <a:latin typeface="Open Sans"/>
              </a:rPr>
              <a:t>Как процесс говорит ядру, что надо вызвать определенный системный вызов? (2 балла)</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756139" y="2912934"/>
            <a:ext cx="10568354" cy="523220"/>
          </a:xfrm>
          <a:prstGeom prst="rect">
            <a:avLst/>
          </a:prstGeom>
        </p:spPr>
        <p:txBody>
          <a:bodyPr wrap="square">
            <a:spAutoFit/>
          </a:bodyPr>
          <a:lstStyle/>
          <a:p>
            <a:pPr fontAlgn="base"/>
            <a:r>
              <a:rPr lang="ru-RU" dirty="0"/>
              <a:t>1) Через регистры и специальное прерывание;</a:t>
            </a:r>
          </a:p>
          <a:p>
            <a:pPr fontAlgn="base"/>
            <a:r>
              <a:rPr lang="ru-RU" dirty="0"/>
              <a:t>2) Через спец. инструкцию процессора;</a:t>
            </a:r>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78891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79ee40d3c7_0_784"/>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Системные вызовы (4/6)</a:t>
            </a:r>
            <a:endParaRPr/>
          </a:p>
        </p:txBody>
      </p:sp>
      <p:sp>
        <p:nvSpPr>
          <p:cNvPr id="665" name="Google Shape;665;g79ee40d3c7_0_784"/>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68</a:t>
            </a:fld>
            <a:endParaRPr/>
          </a:p>
        </p:txBody>
      </p:sp>
      <p:pic>
        <p:nvPicPr>
          <p:cNvPr id="3" name="Picture 2">
            <a:extLst>
              <a:ext uri="{FF2B5EF4-FFF2-40B4-BE49-F238E27FC236}">
                <a16:creationId xmlns:a16="http://schemas.microsoft.com/office/drawing/2014/main" id="{19FFF50B-94A8-4660-AEBB-CC813D9AB8C4}"/>
              </a:ext>
            </a:extLst>
          </p:cNvPr>
          <p:cNvPicPr>
            <a:picLocks noChangeAspect="1"/>
          </p:cNvPicPr>
          <p:nvPr/>
        </p:nvPicPr>
        <p:blipFill>
          <a:blip r:embed="rId3"/>
          <a:stretch>
            <a:fillRect/>
          </a:stretch>
        </p:blipFill>
        <p:spPr>
          <a:xfrm>
            <a:off x="559249" y="1335175"/>
            <a:ext cx="4799618" cy="5152292"/>
          </a:xfrm>
          <a:prstGeom prst="rect">
            <a:avLst/>
          </a:prstGeom>
        </p:spPr>
      </p:pic>
      <p:pic>
        <p:nvPicPr>
          <p:cNvPr id="4" name="Picture 3">
            <a:extLst>
              <a:ext uri="{FF2B5EF4-FFF2-40B4-BE49-F238E27FC236}">
                <a16:creationId xmlns:a16="http://schemas.microsoft.com/office/drawing/2014/main" id="{44258A02-F800-4F13-9D4A-2EC82B0E62B2}"/>
              </a:ext>
            </a:extLst>
          </p:cNvPr>
          <p:cNvPicPr>
            <a:picLocks noChangeAspect="1"/>
          </p:cNvPicPr>
          <p:nvPr/>
        </p:nvPicPr>
        <p:blipFill>
          <a:blip r:embed="rId4"/>
          <a:stretch>
            <a:fillRect/>
          </a:stretch>
        </p:blipFill>
        <p:spPr>
          <a:xfrm>
            <a:off x="6691038" y="1157897"/>
            <a:ext cx="4054421" cy="515229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79ee40d3c7_0_75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Системные вызовы (5/6). Аргументы.</a:t>
            </a:r>
            <a:endParaRPr/>
          </a:p>
        </p:txBody>
      </p:sp>
      <p:sp>
        <p:nvSpPr>
          <p:cNvPr id="671" name="Google Shape;671;g79ee40d3c7_0_75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69</a:t>
            </a:fld>
            <a:endParaRPr/>
          </a:p>
        </p:txBody>
      </p:sp>
      <p:pic>
        <p:nvPicPr>
          <p:cNvPr id="3" name="Picture 2">
            <a:extLst>
              <a:ext uri="{FF2B5EF4-FFF2-40B4-BE49-F238E27FC236}">
                <a16:creationId xmlns:a16="http://schemas.microsoft.com/office/drawing/2014/main" id="{0A934DAB-668A-4BDA-BB3B-9D4BB616B066}"/>
              </a:ext>
            </a:extLst>
          </p:cNvPr>
          <p:cNvPicPr>
            <a:picLocks noChangeAspect="1"/>
          </p:cNvPicPr>
          <p:nvPr/>
        </p:nvPicPr>
        <p:blipFill>
          <a:blip r:embed="rId3"/>
          <a:stretch>
            <a:fillRect/>
          </a:stretch>
        </p:blipFill>
        <p:spPr>
          <a:xfrm>
            <a:off x="1483131" y="1542936"/>
            <a:ext cx="8968154" cy="47726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79ee40d3c7_0_43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Процесс (3/3)</a:t>
            </a:r>
            <a:endParaRPr/>
          </a:p>
        </p:txBody>
      </p:sp>
      <p:sp>
        <p:nvSpPr>
          <p:cNvPr id="293" name="Google Shape;293;g79ee40d3c7_0_43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7</a:t>
            </a:fld>
            <a:endParaRPr/>
          </a:p>
        </p:txBody>
      </p:sp>
      <p:sp>
        <p:nvSpPr>
          <p:cNvPr id="294" name="Google Shape;294;g79ee40d3c7_0_433"/>
          <p:cNvSpPr txBox="1"/>
          <p:nvPr/>
        </p:nvSpPr>
        <p:spPr>
          <a:xfrm>
            <a:off x="1932825" y="1397225"/>
            <a:ext cx="8103900" cy="535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dirty="0">
                <a:solidFill>
                  <a:srgbClr val="D81B60"/>
                </a:solidFill>
                <a:latin typeface="Roboto Mono"/>
                <a:ea typeface="Roboto Mono"/>
                <a:cs typeface="Roboto Mono"/>
                <a:sym typeface="Roboto Mono"/>
              </a:rPr>
              <a:t>/**</a:t>
            </a:r>
            <a:endParaRPr dirty="0">
              <a:solidFill>
                <a:srgbClr val="D81B60"/>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D81B60"/>
                </a:solidFill>
                <a:latin typeface="Roboto Mono"/>
                <a:ea typeface="Roboto Mono"/>
                <a:cs typeface="Roboto Mono"/>
                <a:sym typeface="Roboto Mono"/>
              </a:rPr>
              <a:t> * 08.03.2021</a:t>
            </a:r>
            <a:endParaRPr dirty="0">
              <a:solidFill>
                <a:srgbClr val="D81B60"/>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D81B60"/>
                </a:solidFill>
                <a:latin typeface="Roboto Mono"/>
                <a:ea typeface="Roboto Mono"/>
                <a:cs typeface="Roboto Mono"/>
                <a:sym typeface="Roboto Mono"/>
              </a:rPr>
              <a:t> * </a:t>
            </a:r>
            <a:r>
              <a:rPr lang="ru-RU" dirty="0" err="1">
                <a:solidFill>
                  <a:srgbClr val="D81B60"/>
                </a:solidFill>
                <a:latin typeface="Roboto Mono"/>
                <a:ea typeface="Roboto Mono"/>
                <a:cs typeface="Roboto Mono"/>
                <a:sym typeface="Roboto Mono"/>
              </a:rPr>
              <a:t>include</a:t>
            </a:r>
            <a:r>
              <a:rPr lang="ru-RU" dirty="0">
                <a:solidFill>
                  <a:srgbClr val="D81B60"/>
                </a:solidFill>
                <a:latin typeface="Roboto Mono"/>
                <a:ea typeface="Roboto Mono"/>
                <a:cs typeface="Roboto Mono"/>
                <a:sym typeface="Roboto Mono"/>
              </a:rPr>
              <a:t>/</a:t>
            </a:r>
            <a:r>
              <a:rPr lang="ru-RU" dirty="0" err="1">
                <a:solidFill>
                  <a:srgbClr val="D81B60"/>
                </a:solidFill>
                <a:latin typeface="Roboto Mono"/>
                <a:ea typeface="Roboto Mono"/>
                <a:cs typeface="Roboto Mono"/>
                <a:sym typeface="Roboto Mono"/>
              </a:rPr>
              <a:t>linux</a:t>
            </a:r>
            <a:r>
              <a:rPr lang="ru-RU" dirty="0">
                <a:solidFill>
                  <a:srgbClr val="D81B60"/>
                </a:solidFill>
                <a:latin typeface="Roboto Mono"/>
                <a:ea typeface="Roboto Mono"/>
                <a:cs typeface="Roboto Mono"/>
                <a:sym typeface="Roboto Mono"/>
              </a:rPr>
              <a:t>/</a:t>
            </a:r>
            <a:r>
              <a:rPr lang="ru-RU" dirty="0" err="1">
                <a:solidFill>
                  <a:srgbClr val="D81B60"/>
                </a:solidFill>
                <a:latin typeface="Roboto Mono"/>
                <a:ea typeface="Roboto Mono"/>
                <a:cs typeface="Roboto Mono"/>
                <a:sym typeface="Roboto Mono"/>
              </a:rPr>
              <a:t>sched.h</a:t>
            </a:r>
            <a:endParaRPr dirty="0">
              <a:solidFill>
                <a:srgbClr val="D81B60"/>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D81B60"/>
                </a:solidFill>
                <a:latin typeface="Roboto Mono"/>
                <a:ea typeface="Roboto Mono"/>
                <a:cs typeface="Roboto Mono"/>
                <a:sym typeface="Roboto Mono"/>
              </a:rPr>
              <a:t> * 2105 </a:t>
            </a:r>
            <a:r>
              <a:rPr lang="ru-RU" dirty="0" err="1">
                <a:solidFill>
                  <a:srgbClr val="D81B60"/>
                </a:solidFill>
                <a:latin typeface="Roboto Mono"/>
                <a:ea typeface="Roboto Mono"/>
                <a:cs typeface="Roboto Mono"/>
                <a:sym typeface="Roboto Mono"/>
              </a:rPr>
              <a:t>lines</a:t>
            </a:r>
            <a:r>
              <a:rPr lang="ru-RU" dirty="0">
                <a:solidFill>
                  <a:srgbClr val="D81B60"/>
                </a:solidFill>
                <a:latin typeface="Roboto Mono"/>
                <a:ea typeface="Roboto Mono"/>
                <a:cs typeface="Roboto Mono"/>
                <a:sym typeface="Roboto Mono"/>
              </a:rPr>
              <a:t>.</a:t>
            </a:r>
            <a:endParaRPr dirty="0">
              <a:solidFill>
                <a:srgbClr val="D81B60"/>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D81B60"/>
                </a:solidFill>
                <a:latin typeface="Roboto Mono"/>
                <a:ea typeface="Roboto Mono"/>
                <a:cs typeface="Roboto Mono"/>
                <a:sym typeface="Roboto Mono"/>
              </a:rPr>
              <a:t> */</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task_struct</a:t>
            </a:r>
            <a:r>
              <a:rPr lang="ru-RU" dirty="0">
                <a:solidFill>
                  <a:srgbClr val="37474F"/>
                </a:solidFill>
                <a:latin typeface="Roboto Mono"/>
                <a:ea typeface="Roboto Mono"/>
                <a:cs typeface="Roboto Mono"/>
                <a:sym typeface="Roboto Mono"/>
              </a:rPr>
              <a:t> {</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thread_info</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thread_info</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volatile</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long</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state</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F51B5"/>
                </a:solidFill>
                <a:latin typeface="Roboto Mono"/>
                <a:ea typeface="Roboto Mono"/>
                <a:cs typeface="Roboto Mono"/>
                <a:sym typeface="Roboto Mono"/>
              </a:rPr>
              <a:t>void</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stack</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atomic_t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usage</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unsigned</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int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cpu</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int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prio</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mm_struct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mm</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int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exit_state</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int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exit_code</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int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exit_signal</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pid_t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pid</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task_struct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parent</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list_head</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children</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u64                	</a:t>
            </a:r>
            <a:r>
              <a:rPr lang="ru-RU" dirty="0" err="1">
                <a:solidFill>
                  <a:srgbClr val="37474F"/>
                </a:solidFill>
                <a:latin typeface="Roboto Mono"/>
                <a:ea typeface="Roboto Mono"/>
                <a:cs typeface="Roboto Mono"/>
                <a:sym typeface="Roboto Mono"/>
              </a:rPr>
              <a:t>start_time</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F51B5"/>
                </a:solidFill>
                <a:latin typeface="Roboto Mono"/>
                <a:ea typeface="Roboto Mono"/>
                <a:cs typeface="Roboto Mono"/>
                <a:sym typeface="Roboto Mono"/>
              </a:rPr>
              <a:t>const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cred</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cred</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files_struct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files</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thread_struct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thread</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dirty="0">
                <a:solidFill>
                  <a:srgbClr val="37474F"/>
                </a:solidFill>
                <a:latin typeface="Roboto Mono"/>
                <a:ea typeface="Roboto Mono"/>
                <a:cs typeface="Roboto Mono"/>
                <a:sym typeface="Roboto Mono"/>
              </a:rPr>
              <a:t>};</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79ee40d3c7_0_809"/>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Системные вызовы (6/6). VDSO.</a:t>
            </a:r>
            <a:endParaRPr/>
          </a:p>
        </p:txBody>
      </p:sp>
      <p:sp>
        <p:nvSpPr>
          <p:cNvPr id="677" name="Google Shape;677;g79ee40d3c7_0_80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70</a:t>
            </a:fld>
            <a:endParaRPr/>
          </a:p>
        </p:txBody>
      </p:sp>
      <p:sp>
        <p:nvSpPr>
          <p:cNvPr id="4" name="Rectangle 3">
            <a:extLst>
              <a:ext uri="{FF2B5EF4-FFF2-40B4-BE49-F238E27FC236}">
                <a16:creationId xmlns:a16="http://schemas.microsoft.com/office/drawing/2014/main" id="{071CAF78-3746-4EEB-A269-59F848AE8A82}"/>
              </a:ext>
            </a:extLst>
          </p:cNvPr>
          <p:cNvSpPr/>
          <p:nvPr/>
        </p:nvSpPr>
        <p:spPr>
          <a:xfrm>
            <a:off x="633048" y="1200519"/>
            <a:ext cx="11195538" cy="3647152"/>
          </a:xfrm>
          <a:prstGeom prst="rect">
            <a:avLst/>
          </a:prstGeom>
        </p:spPr>
        <p:txBody>
          <a:bodyPr wrap="square">
            <a:spAutoFit/>
          </a:bodyPr>
          <a:lstStyle/>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err="1">
                <a:latin typeface="Courier New" panose="02070309020205020404" pitchFamily="49" charset="0"/>
                <a:cs typeface="Courier New" panose="02070309020205020404" pitchFamily="49" charset="0"/>
              </a:rPr>
              <a:t>print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proc</a:t>
            </a:r>
            <a:r>
              <a:rPr lang="ru-RU" sz="1100" dirty="0">
                <a:latin typeface="Courier New" panose="02070309020205020404" pitchFamily="49" charset="0"/>
                <a:cs typeface="Courier New" panose="02070309020205020404" pitchFamily="49" charset="0"/>
              </a:rPr>
              <a:t>/29722/</a:t>
            </a:r>
            <a:r>
              <a:rPr lang="ru-RU" sz="1100" dirty="0" err="1">
                <a:latin typeface="Courier New" panose="02070309020205020404" pitchFamily="49" charset="0"/>
                <a:cs typeface="Courier New" panose="02070309020205020404" pitchFamily="49" charset="0"/>
              </a:rPr>
              <a:t>maps</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14ce514fb000-14ce516e2000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08:01 20454131                   /lib/x86_64-linux-gnu/libc-2.27.so</a:t>
            </a:r>
          </a:p>
          <a:p>
            <a:r>
              <a:rPr lang="ru-RU" sz="1100" dirty="0">
                <a:latin typeface="Courier New" panose="02070309020205020404" pitchFamily="49" charset="0"/>
                <a:cs typeface="Courier New" panose="02070309020205020404" pitchFamily="49" charset="0"/>
              </a:rPr>
              <a:t>14ce516e2000-14ce518e2000 ---p 001e7000 08:01 20454131                   /lib/x86_64-linux-gnu/libc-2.27.so</a:t>
            </a:r>
          </a:p>
          <a:p>
            <a:r>
              <a:rPr lang="ru-RU" sz="1100" dirty="0">
                <a:latin typeface="Courier New" panose="02070309020205020404" pitchFamily="49" charset="0"/>
                <a:cs typeface="Courier New" panose="02070309020205020404" pitchFamily="49" charset="0"/>
              </a:rPr>
              <a:t>14ce518e2000-14ce518e6000 r--p 001e7000 08:01 20454131                   /lib/x86_64-linux-gnu/libc-2.27.so</a:t>
            </a:r>
          </a:p>
          <a:p>
            <a:r>
              <a:rPr lang="ru-RU" sz="1100" dirty="0">
                <a:latin typeface="Courier New" panose="02070309020205020404" pitchFamily="49" charset="0"/>
                <a:cs typeface="Courier New" panose="02070309020205020404" pitchFamily="49" charset="0"/>
              </a:rPr>
              <a:t>14ce518e6000-14ce518e8000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001eb000 08:01 20454131                   /lib/x86_64-linux-gnu/libc-2.27.so</a:t>
            </a:r>
          </a:p>
          <a:p>
            <a:r>
              <a:rPr lang="ru-RU" sz="1100" dirty="0">
                <a:latin typeface="Courier New" panose="02070309020205020404" pitchFamily="49" charset="0"/>
                <a:cs typeface="Courier New" panose="02070309020205020404" pitchFamily="49" charset="0"/>
              </a:rPr>
              <a:t>14ce518e8000-14ce518ec000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14ce518ec000-14ce51915000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08:01 20454117                   /lib/x86_64-linux-gnu/ld-2.27.so</a:t>
            </a:r>
          </a:p>
          <a:p>
            <a:r>
              <a:rPr lang="ru-RU" sz="1100" dirty="0">
                <a:latin typeface="Courier New" panose="02070309020205020404" pitchFamily="49" charset="0"/>
                <a:cs typeface="Courier New" panose="02070309020205020404" pitchFamily="49" charset="0"/>
              </a:rPr>
              <a:t>14ce51af6000-14ce51af8000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14ce51b14000-14ce51b15000 r--s 00000000 08:11 71041090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/2_processes/3_fs_proc.c</a:t>
            </a:r>
          </a:p>
          <a:p>
            <a:r>
              <a:rPr lang="ru-RU" sz="1100" dirty="0">
                <a:latin typeface="Courier New" panose="02070309020205020404" pitchFamily="49" charset="0"/>
                <a:cs typeface="Courier New" panose="02070309020205020404" pitchFamily="49" charset="0"/>
              </a:rPr>
              <a:t>14ce51b15000-14ce51b16000 r--p 00029000 08:01 20454117                   /lib/x86_64-linux-gnu/ld-2.27.so</a:t>
            </a:r>
          </a:p>
          <a:p>
            <a:r>
              <a:rPr lang="ru-RU" sz="1100" dirty="0">
                <a:latin typeface="Courier New" panose="02070309020205020404" pitchFamily="49" charset="0"/>
                <a:cs typeface="Courier New" panose="02070309020205020404" pitchFamily="49" charset="0"/>
              </a:rPr>
              <a:t>14ce51b16000-14ce51b17000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0002a000 08:01 20454117                   /lib/x86_64-linux-gnu/ld-2.27.so</a:t>
            </a:r>
          </a:p>
          <a:p>
            <a:r>
              <a:rPr lang="ru-RU" sz="1100" dirty="0">
                <a:latin typeface="Courier New" panose="02070309020205020404" pitchFamily="49" charset="0"/>
                <a:cs typeface="Courier New" panose="02070309020205020404" pitchFamily="49" charset="0"/>
              </a:rPr>
              <a:t>14ce51b17000-14ce51b18000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55d708cf6000-55d708cf7000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55d708ef7000-55d708ef8000 r--p 00001000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55d708ef8000-55d708ef9000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00002000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55d709f7b000-55d709f9c000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                          [</a:t>
            </a:r>
            <a:r>
              <a:rPr lang="ru-RU" sz="1100" dirty="0" err="1">
                <a:latin typeface="Courier New" panose="02070309020205020404" pitchFamily="49" charset="0"/>
                <a:cs typeface="Courier New" panose="02070309020205020404" pitchFamily="49" charset="0"/>
              </a:rPr>
              <a:t>heap</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7ffc2306d000-7ffc2308e000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                          [</a:t>
            </a:r>
            <a:r>
              <a:rPr lang="ru-RU" sz="1100" dirty="0" err="1">
                <a:latin typeface="Courier New" panose="02070309020205020404" pitchFamily="49" charset="0"/>
                <a:cs typeface="Courier New" panose="02070309020205020404" pitchFamily="49" charset="0"/>
              </a:rPr>
              <a:t>stack</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7ffc23157000-7ffc2315a000 r--p 00000000 00:00 0                          [</a:t>
            </a:r>
            <a:r>
              <a:rPr lang="ru-RU" sz="1100" dirty="0" err="1">
                <a:latin typeface="Courier New" panose="02070309020205020404" pitchFamily="49" charset="0"/>
                <a:cs typeface="Courier New" panose="02070309020205020404" pitchFamily="49" charset="0"/>
              </a:rPr>
              <a:t>vvar</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7ffc2315a000-7ffc2315b000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00:00 0                          [</a:t>
            </a:r>
            <a:r>
              <a:rPr lang="ru-RU" sz="1100" dirty="0" err="1">
                <a:latin typeface="Courier New" panose="02070309020205020404" pitchFamily="49" charset="0"/>
                <a:cs typeface="Courier New" panose="02070309020205020404" pitchFamily="49" charset="0"/>
              </a:rPr>
              <a:t>vdso</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ffffffffff600000-ffffffffff601000 --</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00:00 0                  [</a:t>
            </a:r>
            <a:r>
              <a:rPr lang="ru-RU" sz="1100" dirty="0" err="1">
                <a:latin typeface="Courier New" panose="02070309020205020404" pitchFamily="49" charset="0"/>
                <a:cs typeface="Courier New" panose="02070309020205020404" pitchFamily="49" charset="0"/>
              </a:rPr>
              <a:t>vsyscall</a:t>
            </a:r>
            <a:r>
              <a:rPr lang="ru-RU" sz="1100" dirty="0">
                <a:latin typeface="Courier New" panose="02070309020205020404" pitchFamily="49" charset="0"/>
                <a:cs typeface="Courier New" panose="02070309020205020404" pitchFamily="49" charset="0"/>
              </a:rPr>
              <a:t>]</a:t>
            </a:r>
          </a:p>
        </p:txBody>
      </p:sp>
      <p:sp>
        <p:nvSpPr>
          <p:cNvPr id="2" name="Rectangle 1">
            <a:extLst>
              <a:ext uri="{FF2B5EF4-FFF2-40B4-BE49-F238E27FC236}">
                <a16:creationId xmlns:a16="http://schemas.microsoft.com/office/drawing/2014/main" id="{DECF927A-0E11-48B1-8570-DEDBFAD73E67}"/>
              </a:ext>
            </a:extLst>
          </p:cNvPr>
          <p:cNvSpPr/>
          <p:nvPr/>
        </p:nvSpPr>
        <p:spPr>
          <a:xfrm>
            <a:off x="668215" y="4413738"/>
            <a:ext cx="6822831" cy="1992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9F4CEC-BE82-45E4-9067-0A7271778693}"/>
              </a:ext>
            </a:extLst>
          </p:cNvPr>
          <p:cNvSpPr>
            <a:spLocks noGrp="1"/>
          </p:cNvSpPr>
          <p:nvPr>
            <p:ph type="body" idx="2"/>
          </p:nvPr>
        </p:nvSpPr>
        <p:spPr/>
        <p:txBody>
          <a:bodyPr/>
          <a:lstStyle/>
          <a:p>
            <a:pPr marL="25400" indent="0">
              <a:buNone/>
            </a:pPr>
            <a:r>
              <a:rPr lang="ru-RU" dirty="0"/>
              <a:t>Заключение</a:t>
            </a:r>
          </a:p>
        </p:txBody>
      </p:sp>
      <p:sp>
        <p:nvSpPr>
          <p:cNvPr id="4" name="Slide Number Placeholder 3">
            <a:extLst>
              <a:ext uri="{FF2B5EF4-FFF2-40B4-BE49-F238E27FC236}">
                <a16:creationId xmlns:a16="http://schemas.microsoft.com/office/drawing/2014/main" id="{33C2FC28-BF43-46E2-AA74-F484DA751E6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71</a:t>
            </a:fld>
            <a:endParaRPr/>
          </a:p>
        </p:txBody>
      </p:sp>
      <p:sp>
        <p:nvSpPr>
          <p:cNvPr id="5" name="Rectangle 4">
            <a:extLst>
              <a:ext uri="{FF2B5EF4-FFF2-40B4-BE49-F238E27FC236}">
                <a16:creationId xmlns:a16="http://schemas.microsoft.com/office/drawing/2014/main" id="{DBFB5CA5-D141-4479-AB16-25B9AB761B92}"/>
              </a:ext>
            </a:extLst>
          </p:cNvPr>
          <p:cNvSpPr/>
          <p:nvPr/>
        </p:nvSpPr>
        <p:spPr>
          <a:xfrm>
            <a:off x="914400" y="2044005"/>
            <a:ext cx="8985738" cy="2554545"/>
          </a:xfrm>
          <a:prstGeom prst="rect">
            <a:avLst/>
          </a:prstGeom>
        </p:spPr>
        <p:txBody>
          <a:bodyPr wrap="square">
            <a:spAutoFit/>
          </a:bodyPr>
          <a:lstStyle/>
          <a:p>
            <a:r>
              <a:rPr lang="ru-RU" sz="2000" b="1" dirty="0"/>
              <a:t>Материалы</a:t>
            </a:r>
          </a:p>
          <a:p>
            <a:pPr marL="0" indent="0">
              <a:buNone/>
            </a:pPr>
            <a:r>
              <a:rPr lang="ru-RU" sz="2000" dirty="0"/>
              <a:t>	</a:t>
            </a:r>
            <a:r>
              <a:rPr lang="en-US" sz="2000" dirty="0">
                <a:hlinkClick r:id="rId2"/>
              </a:rPr>
              <a:t>https://github.com/tarantool/sysprog</a:t>
            </a:r>
            <a:endParaRPr lang="ru-RU" sz="2000" dirty="0"/>
          </a:p>
          <a:p>
            <a:br>
              <a:rPr lang="ru-RU" sz="2000" b="1" dirty="0"/>
            </a:br>
            <a:r>
              <a:rPr lang="ru-RU" sz="2000" b="1" dirty="0"/>
              <a:t>Обратная связь</a:t>
            </a:r>
          </a:p>
          <a:p>
            <a:pPr marL="0" indent="0">
              <a:buNone/>
            </a:pPr>
            <a:r>
              <a:rPr lang="ru-RU" sz="2000" dirty="0"/>
              <a:t>	</a:t>
            </a:r>
            <a:r>
              <a:rPr lang="en-US" sz="2000" dirty="0">
                <a:hlinkClick r:id="rId3"/>
              </a:rPr>
              <a:t>https://forms.gle/ktmRvTGFcV2Pe55u8</a:t>
            </a:r>
            <a:endParaRPr lang="ru-RU" sz="2000" dirty="0"/>
          </a:p>
          <a:p>
            <a:br>
              <a:rPr lang="ru-RU" sz="2000" b="1" dirty="0"/>
            </a:br>
            <a:r>
              <a:rPr lang="ru-RU" sz="2000" b="1" dirty="0"/>
              <a:t>Следующая лекция</a:t>
            </a:r>
          </a:p>
          <a:p>
            <a:pPr marL="0" indent="0">
              <a:buNone/>
            </a:pPr>
            <a:r>
              <a:rPr lang="ru-RU" sz="2000" dirty="0"/>
              <a:t>	Память. Виртуальная и физическая. Уровни кэша.</a:t>
            </a:r>
            <a:r>
              <a:rPr lang="en-US" sz="2000" dirty="0"/>
              <a:t> </a:t>
            </a:r>
            <a:r>
              <a:rPr lang="ru-RU" sz="2000" dirty="0"/>
              <a:t>(Сергей)</a:t>
            </a:r>
          </a:p>
        </p:txBody>
      </p:sp>
    </p:spTree>
    <p:extLst>
      <p:ext uri="{BB962C8B-B14F-4D97-AF65-F5344CB8AC3E}">
        <p14:creationId xmlns:p14="http://schemas.microsoft.com/office/powerpoint/2010/main" val="2118495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2" name="Rectangle 1">
            <a:extLst>
              <a:ext uri="{FF2B5EF4-FFF2-40B4-BE49-F238E27FC236}">
                <a16:creationId xmlns:a16="http://schemas.microsoft.com/office/drawing/2014/main" id="{000BCDA8-94EC-422B-A0A7-C10B26416F2A}"/>
              </a:ext>
            </a:extLst>
          </p:cNvPr>
          <p:cNvSpPr/>
          <p:nvPr/>
        </p:nvSpPr>
        <p:spPr>
          <a:xfrm>
            <a:off x="861647" y="4656221"/>
            <a:ext cx="6096000" cy="307777"/>
          </a:xfrm>
          <a:prstGeom prst="rect">
            <a:avLst/>
          </a:prstGeom>
        </p:spPr>
        <p:txBody>
          <a:bodyPr>
            <a:spAutoFit/>
          </a:bodyPr>
          <a:lstStyle/>
          <a:p>
            <a:r>
              <a:rPr lang="ru-RU" dirty="0"/>
              <a:t>Первая версия </a:t>
            </a:r>
            <a:r>
              <a:rPr lang="ru-RU" dirty="0">
                <a:hlinkClick r:id="rId3"/>
              </a:rPr>
              <a:t>подготовлена</a:t>
            </a:r>
            <a:r>
              <a:rPr lang="ru-RU" dirty="0"/>
              <a:t> Владиславом Шпилевым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79ee40d3c7_0_45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fork (1/4)</a:t>
            </a:r>
            <a:endParaRPr/>
          </a:p>
        </p:txBody>
      </p:sp>
      <p:sp>
        <p:nvSpPr>
          <p:cNvPr id="300" name="Google Shape;300;g79ee40d3c7_0_45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8</a:t>
            </a:fld>
            <a:endParaRPr/>
          </a:p>
        </p:txBody>
      </p:sp>
      <p:sp>
        <p:nvSpPr>
          <p:cNvPr id="301" name="Google Shape;301;g79ee40d3c7_0_450"/>
          <p:cNvSpPr txBox="1"/>
          <p:nvPr/>
        </p:nvSpPr>
        <p:spPr>
          <a:xfrm>
            <a:off x="1497250" y="1478600"/>
            <a:ext cx="20493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dirty="0"/>
              <a:t>Родительский процесс</a:t>
            </a:r>
            <a:endParaRPr sz="2200" dirty="0"/>
          </a:p>
        </p:txBody>
      </p:sp>
      <p:sp>
        <p:nvSpPr>
          <p:cNvPr id="302" name="Google Shape;302;g79ee40d3c7_0_450"/>
          <p:cNvSpPr/>
          <p:nvPr/>
        </p:nvSpPr>
        <p:spPr>
          <a:xfrm>
            <a:off x="8034000" y="4610800"/>
            <a:ext cx="1874700" cy="181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200"/>
              <a:t>Секция кода родителя</a:t>
            </a:r>
            <a:endParaRPr sz="2200"/>
          </a:p>
        </p:txBody>
      </p:sp>
      <p:sp>
        <p:nvSpPr>
          <p:cNvPr id="303" name="Google Shape;303;g79ee40d3c7_0_450"/>
          <p:cNvSpPr/>
          <p:nvPr/>
        </p:nvSpPr>
        <p:spPr>
          <a:xfrm>
            <a:off x="1584550" y="4610800"/>
            <a:ext cx="1874700" cy="181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200"/>
              <a:t>Секция кода родителя</a:t>
            </a:r>
            <a:endParaRPr sz="2200"/>
          </a:p>
        </p:txBody>
      </p:sp>
      <p:sp>
        <p:nvSpPr>
          <p:cNvPr id="304" name="Google Shape;304;g79ee40d3c7_0_450"/>
          <p:cNvSpPr txBox="1"/>
          <p:nvPr/>
        </p:nvSpPr>
        <p:spPr>
          <a:xfrm>
            <a:off x="1962250" y="2719350"/>
            <a:ext cx="1119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dirty="0" err="1"/>
              <a:t>fork</a:t>
            </a:r>
            <a:r>
              <a:rPr lang="ru-RU" sz="2200" dirty="0"/>
              <a:t>();</a:t>
            </a:r>
            <a:endParaRPr sz="2200" dirty="0"/>
          </a:p>
        </p:txBody>
      </p:sp>
      <p:cxnSp>
        <p:nvCxnSpPr>
          <p:cNvPr id="305" name="Google Shape;305;g79ee40d3c7_0_450"/>
          <p:cNvCxnSpPr>
            <a:stCxn id="301" idx="2"/>
            <a:endCxn id="304" idx="0"/>
          </p:cNvCxnSpPr>
          <p:nvPr/>
        </p:nvCxnSpPr>
        <p:spPr>
          <a:xfrm>
            <a:off x="2521900" y="2340500"/>
            <a:ext cx="0" cy="378900"/>
          </a:xfrm>
          <a:prstGeom prst="straightConnector1">
            <a:avLst/>
          </a:prstGeom>
          <a:noFill/>
          <a:ln w="28575" cap="flat" cmpd="sng">
            <a:solidFill>
              <a:srgbClr val="000000"/>
            </a:solidFill>
            <a:prstDash val="dot"/>
            <a:round/>
            <a:headEnd type="none" w="med" len="med"/>
            <a:tailEnd type="stealth" w="med" len="med"/>
          </a:ln>
        </p:spPr>
      </p:cxnSp>
      <p:sp>
        <p:nvSpPr>
          <p:cNvPr id="306" name="Google Shape;306;g79ee40d3c7_0_450"/>
          <p:cNvSpPr txBox="1"/>
          <p:nvPr/>
        </p:nvSpPr>
        <p:spPr>
          <a:xfrm>
            <a:off x="6275800" y="2507700"/>
            <a:ext cx="5775300" cy="9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dirty="0" err="1">
                <a:solidFill>
                  <a:srgbClr val="37474F"/>
                </a:solidFill>
                <a:latin typeface="Roboto Mono"/>
                <a:ea typeface="Roboto Mono"/>
                <a:cs typeface="Roboto Mono"/>
                <a:sym typeface="Roboto Mono"/>
              </a:rPr>
              <a:t>int</a:t>
            </a:r>
            <a:endParaRPr sz="16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dirty="0" err="1">
                <a:solidFill>
                  <a:srgbClr val="37474F"/>
                </a:solidFill>
                <a:latin typeface="Roboto Mono"/>
                <a:ea typeface="Roboto Mono"/>
                <a:cs typeface="Roboto Mono"/>
                <a:sym typeface="Roboto Mono"/>
              </a:rPr>
              <a:t>execl</a:t>
            </a:r>
            <a:r>
              <a:rPr lang="ru-RU" sz="1650" dirty="0">
                <a:solidFill>
                  <a:srgbClr val="37474F"/>
                </a:solidFill>
                <a:latin typeface="Roboto Mono"/>
                <a:ea typeface="Roboto Mono"/>
                <a:cs typeface="Roboto Mono"/>
                <a:sym typeface="Roboto Mono"/>
              </a:rPr>
              <a:t>{</a:t>
            </a:r>
            <a:r>
              <a:rPr lang="ru-RU" sz="1650" dirty="0" err="1">
                <a:solidFill>
                  <a:srgbClr val="37474F"/>
                </a:solidFill>
                <a:latin typeface="Roboto Mono"/>
                <a:ea typeface="Roboto Mono"/>
                <a:cs typeface="Roboto Mono"/>
                <a:sym typeface="Roboto Mono"/>
              </a:rPr>
              <a:t>le,lp,v,vp,vP</a:t>
            </a:r>
            <a:r>
              <a:rPr lang="ru-RU" sz="1650" dirty="0">
                <a:solidFill>
                  <a:srgbClr val="37474F"/>
                </a:solidFill>
                <a:latin typeface="Roboto Mono"/>
                <a:ea typeface="Roboto Mono"/>
                <a:cs typeface="Roboto Mono"/>
                <a:sym typeface="Roboto Mono"/>
              </a:rPr>
              <a:t>}(</a:t>
            </a:r>
            <a:r>
              <a:rPr lang="ru-RU" sz="1650" dirty="0" err="1">
                <a:solidFill>
                  <a:srgbClr val="3F51B5"/>
                </a:solidFill>
                <a:latin typeface="Roboto Mono"/>
                <a:ea typeface="Roboto Mono"/>
                <a:cs typeface="Roboto Mono"/>
                <a:sym typeface="Roboto Mono"/>
              </a:rPr>
              <a:t>const</a:t>
            </a:r>
            <a:r>
              <a:rPr lang="ru-RU" sz="1650" dirty="0">
                <a:solidFill>
                  <a:srgbClr val="37474F"/>
                </a:solidFill>
                <a:latin typeface="Roboto Mono"/>
                <a:ea typeface="Roboto Mono"/>
                <a:cs typeface="Roboto Mono"/>
                <a:sym typeface="Roboto Mono"/>
              </a:rPr>
              <a:t> </a:t>
            </a:r>
            <a:r>
              <a:rPr lang="ru-RU" sz="1650" dirty="0" err="1">
                <a:solidFill>
                  <a:srgbClr val="37474F"/>
                </a:solidFill>
                <a:latin typeface="Roboto Mono"/>
                <a:ea typeface="Roboto Mono"/>
                <a:cs typeface="Roboto Mono"/>
                <a:sym typeface="Roboto Mono"/>
              </a:rPr>
              <a:t>char</a:t>
            </a:r>
            <a:r>
              <a:rPr lang="ru-RU" sz="1650" dirty="0">
                <a:solidFill>
                  <a:srgbClr val="37474F"/>
                </a:solidFill>
                <a:latin typeface="Roboto Mono"/>
                <a:ea typeface="Roboto Mono"/>
                <a:cs typeface="Roboto Mono"/>
                <a:sym typeface="Roboto Mono"/>
              </a:rPr>
              <a:t> *</a:t>
            </a:r>
            <a:r>
              <a:rPr lang="ru-RU" sz="1650" dirty="0" err="1">
                <a:solidFill>
                  <a:srgbClr val="37474F"/>
                </a:solidFill>
                <a:latin typeface="Roboto Mono"/>
                <a:ea typeface="Roboto Mono"/>
                <a:cs typeface="Roboto Mono"/>
                <a:sym typeface="Roboto Mono"/>
              </a:rPr>
              <a:t>path</a:t>
            </a:r>
            <a:r>
              <a:rPr lang="ru-RU" sz="1650" dirty="0">
                <a:solidFill>
                  <a:srgbClr val="37474F"/>
                </a:solidFill>
                <a:latin typeface="Roboto Mono"/>
                <a:ea typeface="Roboto Mono"/>
                <a:cs typeface="Roboto Mono"/>
                <a:sym typeface="Roboto Mono"/>
              </a:rPr>
              <a:t>,</a:t>
            </a:r>
            <a:endParaRPr sz="16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dirty="0">
                <a:solidFill>
                  <a:srgbClr val="37474F"/>
                </a:solidFill>
                <a:latin typeface="Roboto Mono"/>
                <a:ea typeface="Roboto Mono"/>
                <a:cs typeface="Roboto Mono"/>
                <a:sym typeface="Roboto Mono"/>
              </a:rPr>
              <a:t>                     </a:t>
            </a:r>
            <a:r>
              <a:rPr lang="ru-RU" sz="1650" dirty="0" err="1">
                <a:solidFill>
                  <a:srgbClr val="3F51B5"/>
                </a:solidFill>
                <a:latin typeface="Roboto Mono"/>
                <a:ea typeface="Roboto Mono"/>
                <a:cs typeface="Roboto Mono"/>
                <a:sym typeface="Roboto Mono"/>
              </a:rPr>
              <a:t>const</a:t>
            </a:r>
            <a:r>
              <a:rPr lang="ru-RU" sz="1650" dirty="0">
                <a:solidFill>
                  <a:srgbClr val="37474F"/>
                </a:solidFill>
                <a:latin typeface="Roboto Mono"/>
                <a:ea typeface="Roboto Mono"/>
                <a:cs typeface="Roboto Mono"/>
                <a:sym typeface="Roboto Mono"/>
              </a:rPr>
              <a:t> </a:t>
            </a:r>
            <a:r>
              <a:rPr lang="ru-RU" sz="1650" dirty="0" err="1">
                <a:solidFill>
                  <a:srgbClr val="37474F"/>
                </a:solidFill>
                <a:latin typeface="Roboto Mono"/>
                <a:ea typeface="Roboto Mono"/>
                <a:cs typeface="Roboto Mono"/>
                <a:sym typeface="Roboto Mono"/>
              </a:rPr>
              <a:t>char</a:t>
            </a:r>
            <a:r>
              <a:rPr lang="ru-RU" sz="1650" dirty="0">
                <a:solidFill>
                  <a:srgbClr val="37474F"/>
                </a:solidFill>
                <a:latin typeface="Roboto Mono"/>
                <a:ea typeface="Roboto Mono"/>
                <a:cs typeface="Roboto Mono"/>
                <a:sym typeface="Roboto Mono"/>
              </a:rPr>
              <a:t> *arg0, ...);</a:t>
            </a:r>
            <a:endParaRPr sz="2200" dirty="0"/>
          </a:p>
        </p:txBody>
      </p:sp>
      <p:cxnSp>
        <p:nvCxnSpPr>
          <p:cNvPr id="307" name="Google Shape;307;g79ee40d3c7_0_450"/>
          <p:cNvCxnSpPr/>
          <p:nvPr/>
        </p:nvCxnSpPr>
        <p:spPr>
          <a:xfrm>
            <a:off x="3081550" y="2969400"/>
            <a:ext cx="2751900" cy="23100"/>
          </a:xfrm>
          <a:prstGeom prst="straightConnector1">
            <a:avLst/>
          </a:prstGeom>
          <a:noFill/>
          <a:ln w="28575" cap="flat" cmpd="sng">
            <a:solidFill>
              <a:srgbClr val="000000"/>
            </a:solidFill>
            <a:prstDash val="dot"/>
            <a:round/>
            <a:headEnd type="none" w="med" len="med"/>
            <a:tailEnd type="stealth" w="med" len="med"/>
          </a:ln>
        </p:spPr>
      </p:cxnSp>
      <p:cxnSp>
        <p:nvCxnSpPr>
          <p:cNvPr id="308" name="Google Shape;308;g79ee40d3c7_0_450"/>
          <p:cNvCxnSpPr/>
          <p:nvPr/>
        </p:nvCxnSpPr>
        <p:spPr>
          <a:xfrm>
            <a:off x="6159400" y="2596500"/>
            <a:ext cx="11700" cy="768600"/>
          </a:xfrm>
          <a:prstGeom prst="straightConnector1">
            <a:avLst/>
          </a:prstGeom>
          <a:noFill/>
          <a:ln w="9525" cap="flat" cmpd="sng">
            <a:solidFill>
              <a:schemeClr val="dk2"/>
            </a:solidFill>
            <a:prstDash val="solid"/>
            <a:round/>
            <a:headEnd type="none" w="med" len="med"/>
            <a:tailEnd type="none" w="med" len="med"/>
          </a:ln>
        </p:spPr>
      </p:cxnSp>
      <p:sp>
        <p:nvSpPr>
          <p:cNvPr id="309" name="Google Shape;309;g79ee40d3c7_0_450"/>
          <p:cNvSpPr txBox="1"/>
          <p:nvPr/>
        </p:nvSpPr>
        <p:spPr>
          <a:xfrm>
            <a:off x="8511450" y="3770900"/>
            <a:ext cx="919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a:t>exit();</a:t>
            </a:r>
            <a:endParaRPr sz="2200"/>
          </a:p>
        </p:txBody>
      </p:sp>
      <p:cxnSp>
        <p:nvCxnSpPr>
          <p:cNvPr id="310" name="Google Shape;310;g79ee40d3c7_0_450"/>
          <p:cNvCxnSpPr/>
          <p:nvPr/>
        </p:nvCxnSpPr>
        <p:spPr>
          <a:xfrm>
            <a:off x="8971350" y="3454200"/>
            <a:ext cx="0" cy="378900"/>
          </a:xfrm>
          <a:prstGeom prst="straightConnector1">
            <a:avLst/>
          </a:prstGeom>
          <a:noFill/>
          <a:ln w="28575" cap="flat" cmpd="sng">
            <a:solidFill>
              <a:srgbClr val="000000"/>
            </a:solidFill>
            <a:prstDash val="dot"/>
            <a:round/>
            <a:headEnd type="none" w="med" len="med"/>
            <a:tailEnd type="stealth" w="med" len="med"/>
          </a:ln>
        </p:spPr>
      </p:cxnSp>
      <p:sp>
        <p:nvSpPr>
          <p:cNvPr id="311" name="Google Shape;311;g79ee40d3c7_0_450"/>
          <p:cNvSpPr txBox="1"/>
          <p:nvPr/>
        </p:nvSpPr>
        <p:spPr>
          <a:xfrm>
            <a:off x="2037750" y="3770900"/>
            <a:ext cx="2526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dirty="0" err="1"/>
              <a:t>pid</a:t>
            </a:r>
            <a:r>
              <a:rPr lang="ru-RU" sz="2200" dirty="0"/>
              <a:t> = </a:t>
            </a:r>
            <a:r>
              <a:rPr lang="ru-RU" sz="2200" dirty="0" err="1"/>
              <a:t>wait</a:t>
            </a:r>
            <a:r>
              <a:rPr lang="ru-RU" sz="2200" dirty="0"/>
              <a:t>(&amp;</a:t>
            </a:r>
            <a:r>
              <a:rPr lang="ru-RU" sz="2200" dirty="0" err="1"/>
              <a:t>status</a:t>
            </a:r>
            <a:r>
              <a:rPr lang="ru-RU" sz="2200" dirty="0"/>
              <a:t>);</a:t>
            </a:r>
            <a:endParaRPr dirty="0"/>
          </a:p>
        </p:txBody>
      </p:sp>
      <p:cxnSp>
        <p:nvCxnSpPr>
          <p:cNvPr id="312" name="Google Shape;312;g79ee40d3c7_0_450"/>
          <p:cNvCxnSpPr/>
          <p:nvPr/>
        </p:nvCxnSpPr>
        <p:spPr>
          <a:xfrm flipH="1">
            <a:off x="4703875" y="4022750"/>
            <a:ext cx="3493200" cy="19500"/>
          </a:xfrm>
          <a:prstGeom prst="straightConnector1">
            <a:avLst/>
          </a:prstGeom>
          <a:noFill/>
          <a:ln w="28575" cap="flat" cmpd="sng">
            <a:solidFill>
              <a:srgbClr val="000000"/>
            </a:solidFill>
            <a:prstDash val="dot"/>
            <a:round/>
            <a:headEnd type="none" w="med" len="med"/>
            <a:tailEnd type="stealth" w="med" len="med"/>
          </a:ln>
        </p:spPr>
      </p:cxnSp>
      <p:sp>
        <p:nvSpPr>
          <p:cNvPr id="313" name="Google Shape;313;g79ee40d3c7_0_450"/>
          <p:cNvSpPr txBox="1"/>
          <p:nvPr/>
        </p:nvSpPr>
        <p:spPr>
          <a:xfrm>
            <a:off x="7667250" y="1532375"/>
            <a:ext cx="2608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a:t>Процесс-потомок</a:t>
            </a:r>
            <a:endParaRPr sz="2200"/>
          </a:p>
        </p:txBody>
      </p:sp>
      <p:sp>
        <p:nvSpPr>
          <p:cNvPr id="314" name="Google Shape;314;g79ee40d3c7_0_450"/>
          <p:cNvSpPr/>
          <p:nvPr/>
        </p:nvSpPr>
        <p:spPr>
          <a:xfrm>
            <a:off x="8034000" y="4610800"/>
            <a:ext cx="1874700" cy="181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200" dirty="0"/>
              <a:t>Секция кода родителя c </a:t>
            </a:r>
            <a:endParaRPr sz="2200" dirty="0"/>
          </a:p>
          <a:p>
            <a:pPr marL="0" lvl="0" indent="0" algn="ctr" rtl="0">
              <a:spcBef>
                <a:spcPts val="0"/>
              </a:spcBef>
              <a:spcAft>
                <a:spcPts val="0"/>
              </a:spcAft>
              <a:buNone/>
            </a:pPr>
            <a:r>
              <a:rPr lang="ru-RU" sz="2200" dirty="0"/>
              <a:t>новой программой</a:t>
            </a:r>
            <a:endParaRPr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par>
                                <p:cTn id="11" presetID="10" presetClass="entr" presetSubtype="0" fill="hold" nodeType="withEffect">
                                  <p:stCondLst>
                                    <p:cond delay="0"/>
                                  </p:stCondLst>
                                  <p:childTnLst>
                                    <p:set>
                                      <p:cBhvr>
                                        <p:cTn id="12" dur="1" fill="hold">
                                          <p:stCondLst>
                                            <p:cond delay="0"/>
                                          </p:stCondLst>
                                        </p:cTn>
                                        <p:tgtEl>
                                          <p:spTgt spid="305"/>
                                        </p:tgtEl>
                                        <p:attrNameLst>
                                          <p:attrName>style.visibility</p:attrName>
                                        </p:attrNameLst>
                                      </p:cBhvr>
                                      <p:to>
                                        <p:strVal val="visible"/>
                                      </p:to>
                                    </p:set>
                                    <p:animEffect transition="in" filter="fade">
                                      <p:cBhvr>
                                        <p:cTn id="13" dur="1000"/>
                                        <p:tgtEl>
                                          <p:spTgt spid="305"/>
                                        </p:tgtEl>
                                      </p:cBhvr>
                                    </p:animEffect>
                                  </p:childTnLst>
                                </p:cTn>
                              </p:par>
                              <p:par>
                                <p:cTn id="14" presetID="10" presetClass="entr" presetSubtype="0" fill="hold" nodeType="withEffect">
                                  <p:stCondLst>
                                    <p:cond delay="0"/>
                                  </p:stCondLst>
                                  <p:childTnLst>
                                    <p:set>
                                      <p:cBhvr>
                                        <p:cTn id="15" dur="1" fill="hold">
                                          <p:stCondLst>
                                            <p:cond delay="0"/>
                                          </p:stCondLst>
                                        </p:cTn>
                                        <p:tgtEl>
                                          <p:spTgt spid="307"/>
                                        </p:tgtEl>
                                        <p:attrNameLst>
                                          <p:attrName>style.visibility</p:attrName>
                                        </p:attrNameLst>
                                      </p:cBhvr>
                                      <p:to>
                                        <p:strVal val="visible"/>
                                      </p:to>
                                    </p:set>
                                    <p:animEffect transition="in" filter="fade">
                                      <p:cBhvr>
                                        <p:cTn id="16" dur="1000"/>
                                        <p:tgtEl>
                                          <p:spTgt spid="307"/>
                                        </p:tgtEl>
                                      </p:cBhvr>
                                    </p:animEffect>
                                  </p:childTnLst>
                                </p:cTn>
                              </p:par>
                              <p:par>
                                <p:cTn id="17" presetID="10" presetClass="entr" presetSubtype="0" fill="hold" nodeType="withEffect">
                                  <p:stCondLst>
                                    <p:cond delay="0"/>
                                  </p:stCondLst>
                                  <p:childTnLst>
                                    <p:set>
                                      <p:cBhvr>
                                        <p:cTn id="18" dur="1" fill="hold">
                                          <p:stCondLst>
                                            <p:cond delay="0"/>
                                          </p:stCondLst>
                                        </p:cTn>
                                        <p:tgtEl>
                                          <p:spTgt spid="313"/>
                                        </p:tgtEl>
                                        <p:attrNameLst>
                                          <p:attrName>style.visibility</p:attrName>
                                        </p:attrNameLst>
                                      </p:cBhvr>
                                      <p:to>
                                        <p:strVal val="visible"/>
                                      </p:to>
                                    </p:set>
                                    <p:animEffect transition="in" filter="fade">
                                      <p:cBhvr>
                                        <p:cTn id="19" dur="1000"/>
                                        <p:tgtEl>
                                          <p:spTgt spid="3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6"/>
                                        </p:tgtEl>
                                        <p:attrNameLst>
                                          <p:attrName>style.visibility</p:attrName>
                                        </p:attrNameLst>
                                      </p:cBhvr>
                                      <p:to>
                                        <p:strVal val="visible"/>
                                      </p:to>
                                    </p:set>
                                    <p:animEffect transition="in" filter="fade">
                                      <p:cBhvr>
                                        <p:cTn id="24" dur="1000"/>
                                        <p:tgtEl>
                                          <p:spTgt spid="306"/>
                                        </p:tgtEl>
                                      </p:cBhvr>
                                    </p:animEffect>
                                  </p:childTnLst>
                                </p:cTn>
                              </p:par>
                              <p:par>
                                <p:cTn id="25" presetID="10" presetClass="entr" presetSubtype="0" fill="hold" nodeType="withEffect">
                                  <p:stCondLst>
                                    <p:cond delay="0"/>
                                  </p:stCondLst>
                                  <p:childTnLst>
                                    <p:set>
                                      <p:cBhvr>
                                        <p:cTn id="26" dur="1" fill="hold">
                                          <p:stCondLst>
                                            <p:cond delay="0"/>
                                          </p:stCondLst>
                                        </p:cTn>
                                        <p:tgtEl>
                                          <p:spTgt spid="314"/>
                                        </p:tgtEl>
                                        <p:attrNameLst>
                                          <p:attrName>style.visibility</p:attrName>
                                        </p:attrNameLst>
                                      </p:cBhvr>
                                      <p:to>
                                        <p:strVal val="visible"/>
                                      </p:to>
                                    </p:set>
                                    <p:animEffect transition="in" filter="fade">
                                      <p:cBhvr>
                                        <p:cTn id="27" dur="1000"/>
                                        <p:tgtEl>
                                          <p:spTgt spid="314"/>
                                        </p:tgtEl>
                                      </p:cBhvr>
                                    </p:animEffect>
                                  </p:childTnLst>
                                </p:cTn>
                              </p:par>
                              <p:par>
                                <p:cTn id="28" presetID="10" presetClass="entr" presetSubtype="0" fill="hold" nodeType="withEffect">
                                  <p:stCondLst>
                                    <p:cond delay="0"/>
                                  </p:stCondLst>
                                  <p:childTnLst>
                                    <p:set>
                                      <p:cBhvr>
                                        <p:cTn id="29" dur="1" fill="hold">
                                          <p:stCondLst>
                                            <p:cond delay="0"/>
                                          </p:stCondLst>
                                        </p:cTn>
                                        <p:tgtEl>
                                          <p:spTgt spid="308"/>
                                        </p:tgtEl>
                                        <p:attrNameLst>
                                          <p:attrName>style.visibility</p:attrName>
                                        </p:attrNameLst>
                                      </p:cBhvr>
                                      <p:to>
                                        <p:strVal val="visible"/>
                                      </p:to>
                                    </p:set>
                                    <p:animEffect transition="in" filter="fade">
                                      <p:cBhvr>
                                        <p:cTn id="30" dur="1000"/>
                                        <p:tgtEl>
                                          <p:spTgt spid="308"/>
                                        </p:tgtEl>
                                      </p:cBhvr>
                                    </p:animEffect>
                                  </p:childTnLst>
                                </p:cTn>
                              </p:par>
                              <p:par>
                                <p:cTn id="31" presetID="1" presetClass="exit" presetSubtype="0" fill="hold" nodeType="withEffect">
                                  <p:stCondLst>
                                    <p:cond delay="0"/>
                                  </p:stCondLst>
                                  <p:childTnLst>
                                    <p:set>
                                      <p:cBhvr>
                                        <p:cTn id="32" dur="1" fill="hold">
                                          <p:stCondLst>
                                            <p:cond delay="1000"/>
                                          </p:stCondLst>
                                        </p:cTn>
                                        <p:tgtEl>
                                          <p:spTgt spid="30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0"/>
                                        </p:tgtEl>
                                        <p:attrNameLst>
                                          <p:attrName>style.visibility</p:attrName>
                                        </p:attrNameLst>
                                      </p:cBhvr>
                                      <p:to>
                                        <p:strVal val="visible"/>
                                      </p:to>
                                    </p:set>
                                    <p:animEffect transition="in" filter="fade">
                                      <p:cBhvr>
                                        <p:cTn id="37" dur="1000"/>
                                        <p:tgtEl>
                                          <p:spTgt spid="310"/>
                                        </p:tgtEl>
                                      </p:cBhvr>
                                    </p:animEffect>
                                  </p:childTnLst>
                                </p:cTn>
                              </p:par>
                              <p:par>
                                <p:cTn id="38" presetID="10" presetClass="entr" presetSubtype="0" fill="hold" nodeType="withEffect">
                                  <p:stCondLst>
                                    <p:cond delay="0"/>
                                  </p:stCondLst>
                                  <p:childTnLst>
                                    <p:set>
                                      <p:cBhvr>
                                        <p:cTn id="39" dur="1" fill="hold">
                                          <p:stCondLst>
                                            <p:cond delay="0"/>
                                          </p:stCondLst>
                                        </p:cTn>
                                        <p:tgtEl>
                                          <p:spTgt spid="309"/>
                                        </p:tgtEl>
                                        <p:attrNameLst>
                                          <p:attrName>style.visibility</p:attrName>
                                        </p:attrNameLst>
                                      </p:cBhvr>
                                      <p:to>
                                        <p:strVal val="visible"/>
                                      </p:to>
                                    </p:set>
                                    <p:animEffect transition="in" filter="fade">
                                      <p:cBhvr>
                                        <p:cTn id="40" dur="1000"/>
                                        <p:tgtEl>
                                          <p:spTgt spid="30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2"/>
                                        </p:tgtEl>
                                        <p:attrNameLst>
                                          <p:attrName>style.visibility</p:attrName>
                                        </p:attrNameLst>
                                      </p:cBhvr>
                                      <p:to>
                                        <p:strVal val="visible"/>
                                      </p:to>
                                    </p:set>
                                    <p:animEffect transition="in" filter="fade">
                                      <p:cBhvr>
                                        <p:cTn id="45" dur="1000"/>
                                        <p:tgtEl>
                                          <p:spTgt spid="312"/>
                                        </p:tgtEl>
                                      </p:cBhvr>
                                    </p:animEffect>
                                  </p:childTnLst>
                                </p:cTn>
                              </p:par>
                              <p:par>
                                <p:cTn id="46" presetID="10" presetClass="entr" presetSubtype="0" fill="hold" nodeType="with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fade">
                                      <p:cBhvr>
                                        <p:cTn id="48"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79ee40d3c7_0_47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fork (2/4)</a:t>
            </a:r>
            <a:endParaRPr/>
          </a:p>
        </p:txBody>
      </p:sp>
      <p:sp>
        <p:nvSpPr>
          <p:cNvPr id="320" name="Google Shape;320;g79ee40d3c7_0_47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9</a:t>
            </a:fld>
            <a:endParaRPr/>
          </a:p>
        </p:txBody>
      </p:sp>
      <p:sp>
        <p:nvSpPr>
          <p:cNvPr id="2" name="TextBox 1">
            <a:extLst>
              <a:ext uri="{FF2B5EF4-FFF2-40B4-BE49-F238E27FC236}">
                <a16:creationId xmlns:a16="http://schemas.microsoft.com/office/drawing/2014/main" id="{7C6223C7-1EF1-4B73-89CC-C9D197A72DBC}"/>
              </a:ext>
            </a:extLst>
          </p:cNvPr>
          <p:cNvSpPr txBox="1"/>
          <p:nvPr/>
        </p:nvSpPr>
        <p:spPr>
          <a:xfrm>
            <a:off x="606017" y="1340023"/>
            <a:ext cx="12488069" cy="1200329"/>
          </a:xfrm>
          <a:prstGeom prst="rect">
            <a:avLst/>
          </a:prstGeom>
          <a:noFill/>
        </p:spPr>
        <p:txBody>
          <a:bodyPr wrap="square" rtlCol="0">
            <a:spAutoFit/>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ps</a:t>
            </a:r>
            <a:r>
              <a:rPr lang="en-US" sz="1800" dirty="0">
                <a:latin typeface="Courier New" panose="02070309020205020404" pitchFamily="49" charset="0"/>
                <a:cs typeface="Courier New" panose="02070309020205020404" pitchFamily="49" charset="0"/>
              </a:rPr>
              <a:t> aux</a:t>
            </a:r>
          </a:p>
          <a:p>
            <a:r>
              <a:rPr lang="en-US" sz="1800" dirty="0">
                <a:latin typeface="Courier New" panose="02070309020205020404" pitchFamily="49" charset="0"/>
                <a:cs typeface="Courier New" panose="02070309020205020404" pitchFamily="49" charset="0"/>
              </a:rPr>
              <a:t>USER       PID %CPU %MEM    VSZ   RSS TTY      STAT START   TIME COMMAND</a:t>
            </a:r>
          </a:p>
          <a:p>
            <a:r>
              <a:rPr lang="en-US" sz="1800" dirty="0">
                <a:latin typeface="Courier New" panose="02070309020205020404" pitchFamily="49" charset="0"/>
                <a:cs typeface="Courier New" panose="02070309020205020404" pitchFamily="49" charset="0"/>
              </a:rPr>
              <a:t>root         1  0.0  0.0 225896  9584 ?        Ss   </a:t>
            </a:r>
            <a:r>
              <a:rPr lang="ru-RU" sz="1800" dirty="0">
                <a:latin typeface="Courier New" panose="02070309020205020404" pitchFamily="49" charset="0"/>
                <a:cs typeface="Courier New" panose="02070309020205020404" pitchFamily="49" charset="0"/>
              </a:rPr>
              <a:t>фев25   1:02 /</a:t>
            </a:r>
            <a:r>
              <a:rPr lang="en-US" sz="1800" dirty="0" err="1">
                <a:latin typeface="Courier New" panose="02070309020205020404" pitchFamily="49" charset="0"/>
                <a:cs typeface="Courier New" panose="02070309020205020404" pitchFamily="49" charset="0"/>
              </a:rPr>
              <a:t>sbin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init</a:t>
            </a:r>
            <a:r>
              <a:rPr lang="en-US" sz="1800" dirty="0">
                <a:latin typeface="Courier New" panose="02070309020205020404" pitchFamily="49" charset="0"/>
                <a:cs typeface="Courier New" panose="02070309020205020404" pitchFamily="49" charset="0"/>
              </a:rPr>
              <a:t> splash</a:t>
            </a:r>
          </a:p>
          <a:p>
            <a:endParaRPr lang="ru-RU" sz="1800" dirty="0">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781EBA37-D003-4D8E-8A2F-B068743330C0}"/>
              </a:ext>
            </a:extLst>
          </p:cNvPr>
          <p:cNvSpPr/>
          <p:nvPr/>
        </p:nvSpPr>
        <p:spPr>
          <a:xfrm>
            <a:off x="606017" y="2332490"/>
            <a:ext cx="6096000" cy="3970318"/>
          </a:xfrm>
          <a:prstGeom prst="rect">
            <a:avLst/>
          </a:prstGeom>
        </p:spPr>
        <p:txBody>
          <a:bodyPr>
            <a:spAutoFit/>
          </a:bodyPr>
          <a:lstStyle/>
          <a:p>
            <a:r>
              <a:rPr lang="ru-RU" b="1" dirty="0" err="1">
                <a:latin typeface="Courier New" panose="02070309020205020404" pitchFamily="49" charset="0"/>
                <a:cs typeface="Courier New" panose="02070309020205020404" pitchFamily="49" charset="0"/>
              </a:rPr>
              <a:t>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task_struct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init_task</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thread_info</a:t>
            </a:r>
            <a:r>
              <a:rPr lang="ru-RU" dirty="0">
                <a:latin typeface="Courier New" panose="02070309020205020404" pitchFamily="49" charset="0"/>
                <a:cs typeface="Courier New" panose="02070309020205020404" pitchFamily="49" charset="0"/>
              </a:rPr>
              <a:t>    = INIT_THREAD_INFO(</a:t>
            </a:r>
            <a:r>
              <a:rPr lang="ru-RU" dirty="0" err="1">
                <a:latin typeface="Courier New" panose="02070309020205020404" pitchFamily="49" charset="0"/>
                <a:cs typeface="Courier New" panose="02070309020205020404" pitchFamily="49" charset="0"/>
              </a:rPr>
              <a:t>init_task</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stack_refcount</a:t>
            </a:r>
            <a:r>
              <a:rPr lang="ru-RU" dirty="0">
                <a:latin typeface="Courier New" panose="02070309020205020404" pitchFamily="49" charset="0"/>
                <a:cs typeface="Courier New" panose="02070309020205020404" pitchFamily="49" charset="0"/>
              </a:rPr>
              <a:t>    = REFCOUNT_INIT(1),</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state</a:t>
            </a:r>
            <a:r>
              <a:rPr lang="ru-RU" dirty="0">
                <a:latin typeface="Courier New" panose="02070309020205020404" pitchFamily="49" charset="0"/>
                <a:cs typeface="Courier New" panose="02070309020205020404" pitchFamily="49" charset="0"/>
              </a:rPr>
              <a:t>        = 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stack</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init_stack</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usage</a:t>
            </a:r>
            <a:r>
              <a:rPr lang="ru-RU" dirty="0">
                <a:latin typeface="Courier New" panose="02070309020205020404" pitchFamily="49" charset="0"/>
                <a:cs typeface="Courier New" panose="02070309020205020404" pitchFamily="49" charset="0"/>
              </a:rPr>
              <a:t>        = REFCOUNT_INIT(2),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flags</a:t>
            </a:r>
            <a:r>
              <a:rPr lang="ru-RU" dirty="0">
                <a:latin typeface="Courier New" panose="02070309020205020404" pitchFamily="49" charset="0"/>
                <a:cs typeface="Courier New" panose="02070309020205020404" pitchFamily="49" charset="0"/>
              </a:rPr>
              <a:t>        = PF_KTHREAD,</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prio</a:t>
            </a:r>
            <a:r>
              <a:rPr lang="ru-RU" dirty="0">
                <a:latin typeface="Courier New" panose="02070309020205020404" pitchFamily="49" charset="0"/>
                <a:cs typeface="Courier New" panose="02070309020205020404" pitchFamily="49" charset="0"/>
              </a:rPr>
              <a:t>        = MAX_PRIO - 20,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static_prio</a:t>
            </a:r>
            <a:r>
              <a:rPr lang="ru-RU" dirty="0">
                <a:latin typeface="Courier New" panose="02070309020205020404" pitchFamily="49" charset="0"/>
                <a:cs typeface="Courier New" panose="02070309020205020404" pitchFamily="49" charset="0"/>
              </a:rPr>
              <a:t>    = MAX_PRIO - 20,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normal_prio</a:t>
            </a:r>
            <a:r>
              <a:rPr lang="ru-RU" dirty="0">
                <a:latin typeface="Courier New" panose="02070309020205020404" pitchFamily="49" charset="0"/>
                <a:cs typeface="Courier New" panose="02070309020205020404" pitchFamily="49" charset="0"/>
              </a:rPr>
              <a:t>    = MAX_PRIO - 20,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policy</a:t>
            </a:r>
            <a:r>
              <a:rPr lang="ru-RU" dirty="0">
                <a:latin typeface="Courier New" panose="02070309020205020404" pitchFamily="49" charset="0"/>
                <a:cs typeface="Courier New" panose="02070309020205020404" pitchFamily="49" charset="0"/>
              </a:rPr>
              <a:t>        = SCHED_NORMAL,</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cpus_ptr</a:t>
            </a:r>
            <a:r>
              <a:rPr lang="ru-RU" dirty="0">
                <a:latin typeface="Courier New" panose="02070309020205020404" pitchFamily="49" charset="0"/>
                <a:cs typeface="Courier New" panose="02070309020205020404" pitchFamily="49" charset="0"/>
              </a:rPr>
              <a:t>    = &amp;</a:t>
            </a:r>
            <a:r>
              <a:rPr lang="ru-RU" dirty="0" err="1">
                <a:latin typeface="Courier New" panose="02070309020205020404" pitchFamily="49" charset="0"/>
                <a:cs typeface="Courier New" panose="02070309020205020404" pitchFamily="49" charset="0"/>
              </a:rPr>
              <a:t>init_task.cpus_mask</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cpus_mask</a:t>
            </a:r>
            <a:r>
              <a:rPr lang="ru-RU" dirty="0">
                <a:latin typeface="Courier New" panose="02070309020205020404" pitchFamily="49" charset="0"/>
                <a:cs typeface="Courier New" panose="02070309020205020404" pitchFamily="49" charset="0"/>
              </a:rPr>
              <a:t>    = CPU_MASK_ALL,</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nr_cpus_allowed</a:t>
            </a:r>
            <a:r>
              <a:rPr lang="ru-RU" dirty="0">
                <a:latin typeface="Courier New" panose="02070309020205020404" pitchFamily="49" charset="0"/>
                <a:cs typeface="Courier New" panose="02070309020205020404" pitchFamily="49" charset="0"/>
              </a:rPr>
              <a:t>= NR_CPUS,</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mm</a:t>
            </a:r>
            <a:r>
              <a:rPr lang="ru-RU" dirty="0">
                <a:latin typeface="Courier New" panose="02070309020205020404" pitchFamily="49" charset="0"/>
                <a:cs typeface="Courier New" panose="02070309020205020404" pitchFamily="49" charset="0"/>
              </a:rPr>
              <a:t>        = NULL,</a:t>
            </a:r>
          </a:p>
          <a:p>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EXPORT_SYMBOL(</a:t>
            </a:r>
            <a:r>
              <a:rPr lang="ru-RU" dirty="0" err="1">
                <a:latin typeface="Courier New" panose="02070309020205020404" pitchFamily="49" charset="0"/>
                <a:cs typeface="Courier New" panose="02070309020205020404" pitchFamily="49" charset="0"/>
              </a:rPr>
              <a:t>init_task</a:t>
            </a:r>
            <a:r>
              <a:rPr lang="ru-RU" dirty="0">
                <a:latin typeface="Courier New" panose="02070309020205020404" pitchFamily="49" charset="0"/>
                <a:cs typeface="Courier New" panose="02070309020205020404" pitchFamily="49" charset="0"/>
              </a:rPr>
              <a:t>);</a:t>
            </a:r>
          </a:p>
        </p:txBody>
      </p:sp>
      <p:sp>
        <p:nvSpPr>
          <p:cNvPr id="21" name="Rectangle 20">
            <a:extLst>
              <a:ext uri="{FF2B5EF4-FFF2-40B4-BE49-F238E27FC236}">
                <a16:creationId xmlns:a16="http://schemas.microsoft.com/office/drawing/2014/main" id="{C151478F-2E0B-4C05-AD52-41EA1690F8AC}"/>
              </a:ext>
            </a:extLst>
          </p:cNvPr>
          <p:cNvSpPr/>
          <p:nvPr/>
        </p:nvSpPr>
        <p:spPr>
          <a:xfrm>
            <a:off x="6342184" y="2485246"/>
            <a:ext cx="5498124" cy="954107"/>
          </a:xfrm>
          <a:prstGeom prst="rect">
            <a:avLst/>
          </a:prstGeom>
        </p:spPr>
        <p:txBody>
          <a:bodyPr wrap="square">
            <a:spAutoFit/>
          </a:bodyPr>
          <a:lstStyle/>
          <a:p>
            <a:r>
              <a:rPr lang="en-US" dirty="0">
                <a:solidFill>
                  <a:srgbClr val="A71D5D"/>
                </a:solidFill>
                <a:latin typeface="Courier New" panose="02070309020205020404" pitchFamily="49" charset="0"/>
                <a:cs typeface="Courier New" panose="02070309020205020404" pitchFamily="49" charset="0"/>
              </a:rPr>
              <a:t>struct</a:t>
            </a:r>
            <a:r>
              <a:rPr lang="en-US" dirty="0">
                <a:solidFill>
                  <a:srgbClr val="333333"/>
                </a:solidFill>
                <a:latin typeface="Courier New" panose="02070309020205020404" pitchFamily="49" charset="0"/>
                <a:cs typeface="Courier New" panose="02070309020205020404" pitchFamily="49" charset="0"/>
              </a:rPr>
              <a:t> </a:t>
            </a:r>
            <a:r>
              <a:rPr lang="en-US" dirty="0" err="1">
                <a:solidFill>
                  <a:srgbClr val="795DA3"/>
                </a:solidFill>
                <a:latin typeface="Courier New" panose="02070309020205020404" pitchFamily="49" charset="0"/>
                <a:cs typeface="Courier New" panose="02070309020205020404" pitchFamily="49" charset="0"/>
              </a:rPr>
              <a:t>task_struct</a:t>
            </a:r>
            <a:r>
              <a:rPr lang="en-US" dirty="0">
                <a:solidFill>
                  <a:srgbClr val="333333"/>
                </a:solidFill>
                <a:latin typeface="Courier New" panose="02070309020205020404" pitchFamily="49" charset="0"/>
                <a:cs typeface="Courier New" panose="02070309020205020404" pitchFamily="49" charset="0"/>
              </a:rPr>
              <a:t> { </a:t>
            </a:r>
            <a:endParaRPr lang="ru-RU" dirty="0">
              <a:solidFill>
                <a:srgbClr val="333333"/>
              </a:solidFill>
              <a:latin typeface="Courier New" panose="02070309020205020404" pitchFamily="49" charset="0"/>
              <a:cs typeface="Courier New" panose="02070309020205020404" pitchFamily="49" charset="0"/>
            </a:endParaRPr>
          </a:p>
          <a:p>
            <a:r>
              <a:rPr lang="ru-RU" dirty="0">
                <a:solidFill>
                  <a:srgbClr val="333333"/>
                </a:solidFill>
                <a:latin typeface="Courier New" panose="02070309020205020404" pitchFamily="49" charset="0"/>
                <a:cs typeface="Courier New" panose="02070309020205020404" pitchFamily="49" charset="0"/>
              </a:rPr>
              <a:t>	</a:t>
            </a:r>
            <a:r>
              <a:rPr lang="en-US" dirty="0">
                <a:solidFill>
                  <a:srgbClr val="A71D5D"/>
                </a:solidFill>
                <a:latin typeface="Courier New" panose="02070309020205020404" pitchFamily="49" charset="0"/>
                <a:cs typeface="Courier New" panose="02070309020205020404" pitchFamily="49" charset="0"/>
              </a:rPr>
              <a:t>struct</a:t>
            </a:r>
            <a:r>
              <a:rPr lang="en-US" dirty="0">
                <a:solidFill>
                  <a:srgbClr val="333333"/>
                </a:solidFill>
                <a:latin typeface="Courier New" panose="02070309020205020404" pitchFamily="49" charset="0"/>
                <a:cs typeface="Courier New" panose="02070309020205020404" pitchFamily="49" charset="0"/>
              </a:rPr>
              <a:t> </a:t>
            </a:r>
            <a:r>
              <a:rPr lang="en-US" dirty="0" err="1">
                <a:solidFill>
                  <a:srgbClr val="795DA3"/>
                </a:solidFill>
                <a:latin typeface="Courier New" panose="02070309020205020404" pitchFamily="49" charset="0"/>
                <a:cs typeface="Courier New" panose="02070309020205020404" pitchFamily="49" charset="0"/>
              </a:rPr>
              <a:t>task_struct</a:t>
            </a:r>
            <a:r>
              <a:rPr lang="en-US" dirty="0">
                <a:solidFill>
                  <a:srgbClr val="333333"/>
                </a:solidFill>
                <a:latin typeface="Courier New" panose="02070309020205020404" pitchFamily="49" charset="0"/>
                <a:cs typeface="Courier New" panose="02070309020205020404" pitchFamily="49" charset="0"/>
              </a:rPr>
              <a:t> *</a:t>
            </a:r>
            <a:r>
              <a:rPr lang="en-US" dirty="0">
                <a:solidFill>
                  <a:srgbClr val="795DA3"/>
                </a:solidFill>
                <a:latin typeface="Courier New" panose="02070309020205020404" pitchFamily="49" charset="0"/>
                <a:cs typeface="Courier New" panose="02070309020205020404" pitchFamily="49" charset="0"/>
              </a:rPr>
              <a:t>parent</a:t>
            </a:r>
            <a:r>
              <a:rPr lang="en-US" dirty="0">
                <a:solidFill>
                  <a:srgbClr val="333333"/>
                </a:solidFill>
                <a:latin typeface="Courier New" panose="02070309020205020404" pitchFamily="49" charset="0"/>
                <a:cs typeface="Courier New" panose="02070309020205020404" pitchFamily="49" charset="0"/>
              </a:rPr>
              <a:t>;</a:t>
            </a:r>
            <a:endParaRPr lang="ru-RU" dirty="0">
              <a:solidFill>
                <a:srgbClr val="333333"/>
              </a:solidFill>
              <a:latin typeface="Courier New" panose="02070309020205020404" pitchFamily="49" charset="0"/>
              <a:cs typeface="Courier New" panose="02070309020205020404" pitchFamily="49" charset="0"/>
            </a:endParaRPr>
          </a:p>
          <a:p>
            <a:r>
              <a:rPr lang="ru-RU" dirty="0">
                <a:solidFill>
                  <a:srgbClr val="333333"/>
                </a:solidFill>
                <a:latin typeface="Courier New" panose="02070309020205020404" pitchFamily="49" charset="0"/>
                <a:cs typeface="Courier New" panose="02070309020205020404" pitchFamily="49" charset="0"/>
              </a:rPr>
              <a:t>	</a:t>
            </a:r>
            <a:r>
              <a:rPr lang="en-US" dirty="0">
                <a:solidFill>
                  <a:srgbClr val="A71D5D"/>
                </a:solidFill>
                <a:latin typeface="Courier New" panose="02070309020205020404" pitchFamily="49" charset="0"/>
                <a:cs typeface="Courier New" panose="02070309020205020404" pitchFamily="49" charset="0"/>
              </a:rPr>
              <a:t>struct</a:t>
            </a:r>
            <a:r>
              <a:rPr lang="en-US" dirty="0">
                <a:solidFill>
                  <a:srgbClr val="333333"/>
                </a:solidFill>
                <a:latin typeface="Courier New" panose="02070309020205020404" pitchFamily="49" charset="0"/>
                <a:cs typeface="Courier New" panose="02070309020205020404" pitchFamily="49" charset="0"/>
              </a:rPr>
              <a:t> </a:t>
            </a:r>
            <a:r>
              <a:rPr lang="en-US" dirty="0" err="1">
                <a:solidFill>
                  <a:srgbClr val="795DA3"/>
                </a:solidFill>
                <a:latin typeface="Courier New" panose="02070309020205020404" pitchFamily="49" charset="0"/>
                <a:cs typeface="Courier New" panose="02070309020205020404" pitchFamily="49" charset="0"/>
              </a:rPr>
              <a:t>list_head</a:t>
            </a:r>
            <a:r>
              <a:rPr lang="en-US" dirty="0">
                <a:solidFill>
                  <a:srgbClr val="333333"/>
                </a:solidFill>
                <a:latin typeface="Courier New" panose="02070309020205020404" pitchFamily="49" charset="0"/>
                <a:cs typeface="Courier New" panose="02070309020205020404" pitchFamily="49" charset="0"/>
              </a:rPr>
              <a:t> </a:t>
            </a:r>
            <a:r>
              <a:rPr lang="en-US" dirty="0">
                <a:solidFill>
                  <a:srgbClr val="795DA3"/>
                </a:solidFill>
                <a:latin typeface="Courier New" panose="02070309020205020404" pitchFamily="49" charset="0"/>
                <a:cs typeface="Courier New" panose="02070309020205020404" pitchFamily="49" charset="0"/>
              </a:rPr>
              <a:t>children</a:t>
            </a:r>
            <a:r>
              <a:rPr lang="en-US" dirty="0">
                <a:solidFill>
                  <a:srgbClr val="333333"/>
                </a:solidFill>
                <a:latin typeface="Courier New" panose="02070309020205020404" pitchFamily="49" charset="0"/>
                <a:cs typeface="Courier New" panose="02070309020205020404" pitchFamily="49" charset="0"/>
              </a:rPr>
              <a:t>;</a:t>
            </a:r>
            <a:endParaRPr lang="ru-RU" dirty="0">
              <a:solidFill>
                <a:srgbClr val="333333"/>
              </a:solidFill>
              <a:latin typeface="Courier New" panose="02070309020205020404" pitchFamily="49" charset="0"/>
              <a:cs typeface="Courier New" panose="02070309020205020404" pitchFamily="49" charset="0"/>
            </a:endParaRPr>
          </a:p>
          <a:p>
            <a:r>
              <a:rPr lang="en-US" dirty="0">
                <a:solidFill>
                  <a:srgbClr val="333333"/>
                </a:solidFill>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CF241EB0-C681-47B5-BF66-C9CC88E652B9}"/>
              </a:ext>
            </a:extLst>
          </p:cNvPr>
          <p:cNvSpPr txBox="1"/>
          <p:nvPr/>
        </p:nvSpPr>
        <p:spPr>
          <a:xfrm>
            <a:off x="7547613" y="3664302"/>
            <a:ext cx="1723549" cy="307777"/>
          </a:xfrm>
          <a:prstGeom prst="rect">
            <a:avLst/>
          </a:prstGeom>
          <a:noFill/>
        </p:spPr>
        <p:txBody>
          <a:bodyPr wrap="none" rtlCol="0">
            <a:spAutoFit/>
          </a:bodyPr>
          <a:lstStyle/>
          <a:p>
            <a:r>
              <a:rPr lang="ru-RU" dirty="0"/>
              <a:t>Дерево процессов</a:t>
            </a:r>
          </a:p>
        </p:txBody>
      </p:sp>
      <p:pic>
        <p:nvPicPr>
          <p:cNvPr id="24" name="Picture 23">
            <a:extLst>
              <a:ext uri="{FF2B5EF4-FFF2-40B4-BE49-F238E27FC236}">
                <a16:creationId xmlns:a16="http://schemas.microsoft.com/office/drawing/2014/main" id="{E97F389F-C2A8-4D4F-8064-401D8E8963A5}"/>
              </a:ext>
            </a:extLst>
          </p:cNvPr>
          <p:cNvPicPr>
            <a:picLocks noChangeAspect="1"/>
          </p:cNvPicPr>
          <p:nvPr/>
        </p:nvPicPr>
        <p:blipFill>
          <a:blip r:embed="rId3"/>
          <a:stretch>
            <a:fillRect/>
          </a:stretch>
        </p:blipFill>
        <p:spPr>
          <a:xfrm>
            <a:off x="7265654" y="4515953"/>
            <a:ext cx="2287465" cy="13961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theme/theme1.xml><?xml version="1.0" encoding="utf-8"?>
<a:theme xmlns:a="http://schemas.openxmlformats.org/drawingml/2006/main" name="Тема Office">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1410</TotalTime>
  <Words>15674</Words>
  <Application>Microsoft Office PowerPoint</Application>
  <PresentationFormat>Widescreen</PresentationFormat>
  <Paragraphs>1331</Paragraphs>
  <Slides>72</Slides>
  <Notes>71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Courier New</vt:lpstr>
      <vt:lpstr>Noto Sans Symbols</vt:lpstr>
      <vt:lpstr>Calibri</vt:lpstr>
      <vt:lpstr>Proxima Nova</vt:lpstr>
      <vt:lpstr>Arial</vt:lpstr>
      <vt:lpstr>Roboto Mono</vt:lpstr>
      <vt:lpstr>Roboto</vt:lpstr>
      <vt:lpstr>Open Sans</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Yukhin Kirill</cp:lastModifiedBy>
  <cp:revision>43</cp:revision>
  <dcterms:created xsi:type="dcterms:W3CDTF">2020-08-31T13:02:22Z</dcterms:created>
  <dcterms:modified xsi:type="dcterms:W3CDTF">2021-03-19T08:31:46Z</dcterms:modified>
</cp:coreProperties>
</file>